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4.svg" ContentType="image/svg+xml"/>
  <Override PartName="/ppt/media/image2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5"/>
  </p:notesMasterIdLst>
  <p:handoutMasterIdLst>
    <p:handoutMasterId r:id="rId196"/>
  </p:handoutMasterIdLst>
  <p:sldIdLst>
    <p:sldId id="325" r:id="rId4"/>
    <p:sldId id="569" r:id="rId6"/>
    <p:sldId id="264" r:id="rId7"/>
    <p:sldId id="328" r:id="rId8"/>
    <p:sldId id="327" r:id="rId9"/>
    <p:sldId id="996" r:id="rId10"/>
    <p:sldId id="309" r:id="rId11"/>
    <p:sldId id="259" r:id="rId12"/>
    <p:sldId id="539" r:id="rId13"/>
    <p:sldId id="995" r:id="rId14"/>
    <p:sldId id="1143" r:id="rId15"/>
    <p:sldId id="1144" r:id="rId16"/>
    <p:sldId id="1145" r:id="rId17"/>
    <p:sldId id="1146" r:id="rId18"/>
    <p:sldId id="1108" r:id="rId19"/>
    <p:sldId id="1014" r:id="rId20"/>
    <p:sldId id="1147" r:id="rId21"/>
    <p:sldId id="1148" r:id="rId22"/>
    <p:sldId id="1149" r:id="rId23"/>
    <p:sldId id="1150" r:id="rId24"/>
    <p:sldId id="1151" r:id="rId25"/>
    <p:sldId id="1152" r:id="rId26"/>
    <p:sldId id="1153" r:id="rId27"/>
    <p:sldId id="1154" r:id="rId28"/>
    <p:sldId id="1155" r:id="rId29"/>
    <p:sldId id="1156" r:id="rId30"/>
    <p:sldId id="1116" r:id="rId31"/>
    <p:sldId id="1157" r:id="rId32"/>
    <p:sldId id="1158" r:id="rId33"/>
    <p:sldId id="1159" r:id="rId34"/>
    <p:sldId id="1160" r:id="rId35"/>
    <p:sldId id="1161" r:id="rId36"/>
    <p:sldId id="1162" r:id="rId37"/>
    <p:sldId id="1163" r:id="rId38"/>
    <p:sldId id="1164" r:id="rId39"/>
    <p:sldId id="1165" r:id="rId40"/>
    <p:sldId id="1167" r:id="rId41"/>
    <p:sldId id="1166" r:id="rId42"/>
    <p:sldId id="1168" r:id="rId43"/>
    <p:sldId id="1169" r:id="rId44"/>
    <p:sldId id="1170" r:id="rId45"/>
    <p:sldId id="1171" r:id="rId46"/>
    <p:sldId id="1172" r:id="rId47"/>
    <p:sldId id="1173" r:id="rId48"/>
    <p:sldId id="1174" r:id="rId49"/>
    <p:sldId id="1175" r:id="rId50"/>
    <p:sldId id="1177" r:id="rId51"/>
    <p:sldId id="1176" r:id="rId52"/>
    <p:sldId id="1178" r:id="rId53"/>
    <p:sldId id="1179" r:id="rId54"/>
    <p:sldId id="1180" r:id="rId55"/>
    <p:sldId id="1181" r:id="rId56"/>
    <p:sldId id="1182" r:id="rId57"/>
    <p:sldId id="1184" r:id="rId58"/>
    <p:sldId id="1183" r:id="rId59"/>
    <p:sldId id="1185" r:id="rId60"/>
    <p:sldId id="1186" r:id="rId61"/>
    <p:sldId id="1187" r:id="rId62"/>
    <p:sldId id="1188" r:id="rId63"/>
    <p:sldId id="1189" r:id="rId64"/>
    <p:sldId id="1006" r:id="rId65"/>
    <p:sldId id="1190" r:id="rId66"/>
    <p:sldId id="1191" r:id="rId67"/>
    <p:sldId id="1192" r:id="rId68"/>
    <p:sldId id="1193" r:id="rId69"/>
    <p:sldId id="1194" r:id="rId70"/>
    <p:sldId id="1195" r:id="rId71"/>
    <p:sldId id="1196" r:id="rId72"/>
    <p:sldId id="1197" r:id="rId73"/>
    <p:sldId id="1198" r:id="rId74"/>
    <p:sldId id="1199" r:id="rId75"/>
    <p:sldId id="1200" r:id="rId76"/>
    <p:sldId id="1201" r:id="rId77"/>
    <p:sldId id="1202" r:id="rId78"/>
    <p:sldId id="445" r:id="rId79"/>
    <p:sldId id="1203" r:id="rId80"/>
    <p:sldId id="1204" r:id="rId81"/>
    <p:sldId id="1205" r:id="rId82"/>
    <p:sldId id="1206" r:id="rId83"/>
    <p:sldId id="1207" r:id="rId84"/>
    <p:sldId id="1208" r:id="rId85"/>
    <p:sldId id="1209" r:id="rId86"/>
    <p:sldId id="1210" r:id="rId87"/>
    <p:sldId id="1211" r:id="rId88"/>
    <p:sldId id="1212" r:id="rId89"/>
    <p:sldId id="1213" r:id="rId90"/>
    <p:sldId id="1214" r:id="rId91"/>
    <p:sldId id="1215" r:id="rId92"/>
    <p:sldId id="1216" r:id="rId93"/>
    <p:sldId id="1218" r:id="rId94"/>
    <p:sldId id="1217" r:id="rId95"/>
    <p:sldId id="1219" r:id="rId96"/>
    <p:sldId id="1220" r:id="rId97"/>
    <p:sldId id="1221" r:id="rId98"/>
    <p:sldId id="1222" r:id="rId99"/>
    <p:sldId id="1224" r:id="rId100"/>
    <p:sldId id="1223" r:id="rId101"/>
    <p:sldId id="1225" r:id="rId102"/>
    <p:sldId id="1226" r:id="rId103"/>
    <p:sldId id="1227" r:id="rId104"/>
    <p:sldId id="1228" r:id="rId105"/>
    <p:sldId id="1229" r:id="rId106"/>
    <p:sldId id="1230" r:id="rId107"/>
    <p:sldId id="1231" r:id="rId108"/>
    <p:sldId id="1232" r:id="rId109"/>
    <p:sldId id="1233" r:id="rId110"/>
    <p:sldId id="1234" r:id="rId111"/>
    <p:sldId id="1235" r:id="rId112"/>
    <p:sldId id="1236" r:id="rId113"/>
    <p:sldId id="1237" r:id="rId114"/>
    <p:sldId id="1238" r:id="rId115"/>
    <p:sldId id="1239" r:id="rId116"/>
    <p:sldId id="1240" r:id="rId117"/>
    <p:sldId id="1241" r:id="rId118"/>
    <p:sldId id="1242" r:id="rId119"/>
    <p:sldId id="1243" r:id="rId120"/>
    <p:sldId id="800" r:id="rId121"/>
    <p:sldId id="1244" r:id="rId122"/>
    <p:sldId id="1245" r:id="rId123"/>
    <p:sldId id="1246" r:id="rId124"/>
    <p:sldId id="1247" r:id="rId125"/>
    <p:sldId id="1248" r:id="rId126"/>
    <p:sldId id="1249" r:id="rId127"/>
    <p:sldId id="1250" r:id="rId128"/>
    <p:sldId id="1251" r:id="rId129"/>
    <p:sldId id="1252" r:id="rId130"/>
    <p:sldId id="1253" r:id="rId131"/>
    <p:sldId id="1254" r:id="rId132"/>
    <p:sldId id="1255" r:id="rId133"/>
    <p:sldId id="1256" r:id="rId134"/>
    <p:sldId id="1257" r:id="rId135"/>
    <p:sldId id="1258" r:id="rId136"/>
    <p:sldId id="1259" r:id="rId137"/>
    <p:sldId id="1260" r:id="rId138"/>
    <p:sldId id="1261" r:id="rId139"/>
    <p:sldId id="1262" r:id="rId140"/>
    <p:sldId id="1263" r:id="rId141"/>
    <p:sldId id="1264" r:id="rId142"/>
    <p:sldId id="1265" r:id="rId143"/>
    <p:sldId id="1266" r:id="rId144"/>
    <p:sldId id="1267" r:id="rId145"/>
    <p:sldId id="1268" r:id="rId146"/>
    <p:sldId id="1269" r:id="rId147"/>
    <p:sldId id="1271" r:id="rId148"/>
    <p:sldId id="1270" r:id="rId149"/>
    <p:sldId id="1272" r:id="rId150"/>
    <p:sldId id="1273" r:id="rId151"/>
    <p:sldId id="1274" r:id="rId152"/>
    <p:sldId id="1275" r:id="rId153"/>
    <p:sldId id="1276" r:id="rId154"/>
    <p:sldId id="1277" r:id="rId155"/>
    <p:sldId id="1278" r:id="rId156"/>
    <p:sldId id="1279" r:id="rId157"/>
    <p:sldId id="1283" r:id="rId158"/>
    <p:sldId id="1281" r:id="rId159"/>
    <p:sldId id="1282" r:id="rId160"/>
    <p:sldId id="1284" r:id="rId161"/>
    <p:sldId id="1285" r:id="rId162"/>
    <p:sldId id="1286" r:id="rId163"/>
    <p:sldId id="1287" r:id="rId164"/>
    <p:sldId id="1288" r:id="rId165"/>
    <p:sldId id="1289" r:id="rId166"/>
    <p:sldId id="1291" r:id="rId167"/>
    <p:sldId id="1290" r:id="rId168"/>
    <p:sldId id="1293" r:id="rId169"/>
    <p:sldId id="1292" r:id="rId170"/>
    <p:sldId id="1294" r:id="rId171"/>
    <p:sldId id="1295" r:id="rId172"/>
    <p:sldId id="1296" r:id="rId173"/>
    <p:sldId id="1297" r:id="rId174"/>
    <p:sldId id="1298" r:id="rId175"/>
    <p:sldId id="1299" r:id="rId176"/>
    <p:sldId id="1300" r:id="rId177"/>
    <p:sldId id="1301" r:id="rId178"/>
    <p:sldId id="1302" r:id="rId179"/>
    <p:sldId id="1303" r:id="rId180"/>
    <p:sldId id="1304" r:id="rId181"/>
    <p:sldId id="1306" r:id="rId182"/>
    <p:sldId id="1305" r:id="rId183"/>
    <p:sldId id="1307" r:id="rId184"/>
    <p:sldId id="1308" r:id="rId185"/>
    <p:sldId id="1309" r:id="rId186"/>
    <p:sldId id="1311" r:id="rId187"/>
    <p:sldId id="1312" r:id="rId188"/>
    <p:sldId id="1313" r:id="rId189"/>
    <p:sldId id="1314" r:id="rId190"/>
    <p:sldId id="1315" r:id="rId191"/>
    <p:sldId id="1316" r:id="rId192"/>
    <p:sldId id="1317" r:id="rId193"/>
    <p:sldId id="338" r:id="rId194"/>
    <p:sldId id="1318" r:id="rId195"/>
  </p:sldIdLst>
  <p:sldSz cx="12190095" cy="6859270"/>
  <p:notesSz cx="6858000" cy="9144000"/>
  <p:custDataLst>
    <p:tags r:id="rId200"/>
  </p:custData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3" userDrawn="1">
          <p15:clr>
            <a:srgbClr val="A4A3A4"/>
          </p15:clr>
        </p15:guide>
        <p15:guide id="2" pos="256" userDrawn="1">
          <p15:clr>
            <a:srgbClr val="A4A3A4"/>
          </p15:clr>
        </p15:guide>
        <p15:guide id="3" pos="65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B2"/>
    <a:srgbClr val="595959"/>
    <a:srgbClr val="FAFAFA"/>
    <a:srgbClr val="F2F2F2"/>
    <a:srgbClr val="006BBC"/>
    <a:srgbClr val="0075CC"/>
    <a:srgbClr val="008DF6"/>
    <a:srgbClr val="005DA2"/>
    <a:srgbClr val="F5F5F5"/>
    <a:srgbClr val="3992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71" autoAdjust="0"/>
    <p:restoredTop sz="94660" autoAdjust="0"/>
  </p:normalViewPr>
  <p:slideViewPr>
    <p:cSldViewPr showGuides="1">
      <p:cViewPr varScale="1">
        <p:scale>
          <a:sx n="86" d="100"/>
          <a:sy n="86" d="100"/>
        </p:scale>
        <p:origin x="401" y="45"/>
      </p:cViewPr>
      <p:guideLst>
        <p:guide orient="horz" pos="2093"/>
        <p:guide pos="256"/>
        <p:guide pos="6561"/>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810" y="-90"/>
      </p:cViewPr>
      <p:guideLst>
        <p:guide orient="horz" pos="2790"/>
        <p:guide pos="2173"/>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0" Type="http://schemas.openxmlformats.org/officeDocument/2006/relationships/tags" Target="tags/tag58.xml"/><Relationship Id="rId20" Type="http://schemas.openxmlformats.org/officeDocument/2006/relationships/slide" Target="slides/slide16.xml"/><Relationship Id="rId2" Type="http://schemas.openxmlformats.org/officeDocument/2006/relationships/theme" Target="theme/theme1.xml"/><Relationship Id="rId199" Type="http://schemas.openxmlformats.org/officeDocument/2006/relationships/tableStyles" Target="tableStyles.xml"/><Relationship Id="rId198" Type="http://schemas.openxmlformats.org/officeDocument/2006/relationships/viewProps" Target="viewProps.xml"/><Relationship Id="rId197" Type="http://schemas.openxmlformats.org/officeDocument/2006/relationships/presProps" Target="presProps.xml"/><Relationship Id="rId196" Type="http://schemas.openxmlformats.org/officeDocument/2006/relationships/handoutMaster" Target="handoutMasters/handoutMaster1.xml"/><Relationship Id="rId195" Type="http://schemas.openxmlformats.org/officeDocument/2006/relationships/slide" Target="slides/slide191.xml"/><Relationship Id="rId194" Type="http://schemas.openxmlformats.org/officeDocument/2006/relationships/slide" Target="slides/slide190.xml"/><Relationship Id="rId193" Type="http://schemas.openxmlformats.org/officeDocument/2006/relationships/slide" Target="slides/slide189.xml"/><Relationship Id="rId192" Type="http://schemas.openxmlformats.org/officeDocument/2006/relationships/slide" Target="slides/slide188.xml"/><Relationship Id="rId191" Type="http://schemas.openxmlformats.org/officeDocument/2006/relationships/slide" Target="slides/slide187.xml"/><Relationship Id="rId190" Type="http://schemas.openxmlformats.org/officeDocument/2006/relationships/slide" Target="slides/slide186.xml"/><Relationship Id="rId19" Type="http://schemas.openxmlformats.org/officeDocument/2006/relationships/slide" Target="slides/slide15.xml"/><Relationship Id="rId189" Type="http://schemas.openxmlformats.org/officeDocument/2006/relationships/slide" Target="slides/slide185.xml"/><Relationship Id="rId188" Type="http://schemas.openxmlformats.org/officeDocument/2006/relationships/slide" Target="slides/slide184.xml"/><Relationship Id="rId187" Type="http://schemas.openxmlformats.org/officeDocument/2006/relationships/slide" Target="slides/slide183.xml"/><Relationship Id="rId186" Type="http://schemas.openxmlformats.org/officeDocument/2006/relationships/slide" Target="slides/slide182.xml"/><Relationship Id="rId185" Type="http://schemas.openxmlformats.org/officeDocument/2006/relationships/slide" Target="slides/slide181.xml"/><Relationship Id="rId184" Type="http://schemas.openxmlformats.org/officeDocument/2006/relationships/slide" Target="slides/slide180.xml"/><Relationship Id="rId183" Type="http://schemas.openxmlformats.org/officeDocument/2006/relationships/slide" Target="slides/slide179.xml"/><Relationship Id="rId182" Type="http://schemas.openxmlformats.org/officeDocument/2006/relationships/slide" Target="slides/slide178.xml"/><Relationship Id="rId181" Type="http://schemas.openxmlformats.org/officeDocument/2006/relationships/slide" Target="slides/slide177.xml"/><Relationship Id="rId180" Type="http://schemas.openxmlformats.org/officeDocument/2006/relationships/slide" Target="slides/slide176.xml"/><Relationship Id="rId18" Type="http://schemas.openxmlformats.org/officeDocument/2006/relationships/slide" Target="slides/slide14.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176" Type="http://schemas.openxmlformats.org/officeDocument/2006/relationships/slide" Target="slides/slide172.xml"/><Relationship Id="rId175" Type="http://schemas.openxmlformats.org/officeDocument/2006/relationships/slide" Target="slides/slide171.xml"/><Relationship Id="rId174" Type="http://schemas.openxmlformats.org/officeDocument/2006/relationships/slide" Target="slides/slide170.xml"/><Relationship Id="rId173" Type="http://schemas.openxmlformats.org/officeDocument/2006/relationships/slide" Target="slides/slide169.xml"/><Relationship Id="rId172" Type="http://schemas.openxmlformats.org/officeDocument/2006/relationships/slide" Target="slides/slide168.xml"/><Relationship Id="rId171" Type="http://schemas.openxmlformats.org/officeDocument/2006/relationships/slide" Target="slides/slide167.xml"/><Relationship Id="rId170" Type="http://schemas.openxmlformats.org/officeDocument/2006/relationships/slide" Target="slides/slide166.xml"/><Relationship Id="rId17" Type="http://schemas.openxmlformats.org/officeDocument/2006/relationships/slide" Target="slides/slide13.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165" Type="http://schemas.openxmlformats.org/officeDocument/2006/relationships/slide" Target="slides/slide161.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1" Type="http://schemas.openxmlformats.org/officeDocument/2006/relationships/slide" Target="slides/slide157.xml"/><Relationship Id="rId160" Type="http://schemas.openxmlformats.org/officeDocument/2006/relationships/slide" Target="slides/slide156.xml"/><Relationship Id="rId16" Type="http://schemas.openxmlformats.org/officeDocument/2006/relationships/slide" Target="slides/slide12.xml"/><Relationship Id="rId159" Type="http://schemas.openxmlformats.org/officeDocument/2006/relationships/slide" Target="slides/slide155.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54" Type="http://schemas.openxmlformats.org/officeDocument/2006/relationships/slide" Target="slides/slide150.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0" Type="http://schemas.openxmlformats.org/officeDocument/2006/relationships/slide" Target="slides/slide146.xml"/><Relationship Id="rId15" Type="http://schemas.openxmlformats.org/officeDocument/2006/relationships/slide" Target="slides/slide11.xml"/><Relationship Id="rId149" Type="http://schemas.openxmlformats.org/officeDocument/2006/relationships/slide" Target="slides/slide145.xml"/><Relationship Id="rId148" Type="http://schemas.openxmlformats.org/officeDocument/2006/relationships/slide" Target="slides/slide144.xml"/><Relationship Id="rId147" Type="http://schemas.openxmlformats.org/officeDocument/2006/relationships/slide" Target="slides/slide143.xml"/><Relationship Id="rId146" Type="http://schemas.openxmlformats.org/officeDocument/2006/relationships/slide" Target="slides/slide142.xml"/><Relationship Id="rId145" Type="http://schemas.openxmlformats.org/officeDocument/2006/relationships/slide" Target="slides/slide141.xml"/><Relationship Id="rId144" Type="http://schemas.openxmlformats.org/officeDocument/2006/relationships/slide" Target="slides/slide140.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14" Type="http://schemas.openxmlformats.org/officeDocument/2006/relationships/slide" Target="slides/slide10.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 Type="http://schemas.openxmlformats.org/officeDocument/2006/relationships/slide" Target="slides/slide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8.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200" algn="l" defTabSz="1219200" rtl="0" eaLnBrk="1" latinLnBrk="0" hangingPunct="1">
      <a:defRPr sz="1600" kern="1200">
        <a:solidFill>
          <a:schemeClr val="tx1"/>
        </a:solidFill>
        <a:latin typeface="+mn-lt"/>
        <a:ea typeface="+mn-ea"/>
        <a:cs typeface="+mn-cs"/>
      </a:defRPr>
    </a:lvl3pPr>
    <a:lvl4pPr marL="1828800" algn="l" defTabSz="1219200" rtl="0" eaLnBrk="1" latinLnBrk="0" hangingPunct="1">
      <a:defRPr sz="1600" kern="1200">
        <a:solidFill>
          <a:schemeClr val="tx1"/>
        </a:solidFill>
        <a:latin typeface="+mn-lt"/>
        <a:ea typeface="+mn-ea"/>
        <a:cs typeface="+mn-cs"/>
      </a:defRPr>
    </a:lvl4pPr>
    <a:lvl5pPr marL="2438400" algn="l" defTabSz="1219200" rtl="0" eaLnBrk="1" latinLnBrk="0" hangingPunct="1">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1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1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1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1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1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1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1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1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1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1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1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1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1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1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1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1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1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1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1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1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1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1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1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1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1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1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1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1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1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1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1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1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1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1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1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1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1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1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1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1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1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1.xml"/></Relationships>
</file>

<file path=ppt/notesSlides/_rels/notesSlide1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1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3.xml"/></Relationships>
</file>

<file path=ppt/notesSlides/_rels/notesSlide1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4.xml"/></Relationships>
</file>

<file path=ppt/notesSlides/_rels/notesSlide1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5.xml"/></Relationships>
</file>

<file path=ppt/notesSlides/_rels/notesSlide1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6.xml"/></Relationships>
</file>

<file path=ppt/notesSlides/_rels/notesSlide1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7.xml"/></Relationships>
</file>

<file path=ppt/notesSlides/_rels/notesSlide1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8.xml"/></Relationships>
</file>

<file path=ppt/notesSlides/_rels/notesSlide1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1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0.xml"/></Relationships>
</file>

<file path=ppt/notesSlides/_rels/notesSlide1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1.xml"/></Relationships>
</file>

<file path=ppt/notesSlides/_rels/notesSlide1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2.xml"/></Relationships>
</file>

<file path=ppt/notesSlides/_rels/notesSlide1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3.xml"/></Relationships>
</file>

<file path=ppt/notesSlides/_rels/notesSlide1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4.xml"/></Relationships>
</file>

<file path=ppt/notesSlides/_rels/notesSlide1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5.xml"/></Relationships>
</file>

<file path=ppt/notesSlides/_rels/notesSlide1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6.xml"/></Relationships>
</file>

<file path=ppt/notesSlides/_rels/notesSlide1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1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8.xml"/></Relationships>
</file>

<file path=ppt/notesSlides/_rels/notesSlide1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1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1.xml"/></Relationships>
</file>

<file path=ppt/notesSlides/_rels/notesSlide1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2.xml"/></Relationships>
</file>

<file path=ppt/notesSlides/_rels/notesSlide1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3.xml"/></Relationships>
</file>

<file path=ppt/notesSlides/_rels/notesSlide1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4.xml"/></Relationships>
</file>

<file path=ppt/notesSlides/_rels/notesSlide1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1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1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7.xml"/></Relationships>
</file>

<file path=ppt/notesSlides/_rels/notesSlide1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8.xml"/></Relationships>
</file>

<file path=ppt/notesSlides/_rels/notesSlide1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9.xml"/></Relationships>
</file>

<file path=ppt/notesSlides/_rels/notesSlide1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0.xml"/></Relationships>
</file>

<file path=ppt/notesSlides/_rels/notesSlide1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1.xml"/></Relationships>
</file>

<file path=ppt/notesSlides/_rels/notesSlide1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2.xml"/></Relationships>
</file>

<file path=ppt/notesSlides/_rels/notesSlide1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3.xml"/></Relationships>
</file>

<file path=ppt/notesSlides/_rels/notesSlide1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_rels/notesSlide1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6.xml"/></Relationships>
</file>

<file path=ppt/notesSlides/_rels/notesSlide1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7.xml"/></Relationships>
</file>

<file path=ppt/notesSlides/_rels/notesSlide1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8.xml"/></Relationships>
</file>

<file path=ppt/notesSlides/_rels/notesSlide1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9.xml"/></Relationships>
</file>

<file path=ppt/notesSlides/_rels/notesSlide1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0.xml"/></Relationships>
</file>

<file path=ppt/notesSlides/_rels/notesSlide1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和副标题">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69777" y="2309308"/>
            <a:ext cx="10850541" cy="899333"/>
          </a:xfrm>
        </p:spPr>
        <p:txBody>
          <a:bodyPr lIns="101600" tIns="38100" rIns="25400" bIns="38100" anchor="t" anchorCtr="0">
            <a:noAutofit/>
          </a:bodyPr>
          <a:lstStyle>
            <a:lvl1pPr algn="ctr">
              <a:defRPr sz="5400" b="0" spc="600">
                <a:effectLst/>
                <a:latin typeface="+mn-ea"/>
                <a:ea typeface="+mn-ea"/>
              </a:defRPr>
            </a:lvl1pPr>
          </a:lstStyle>
          <a:p>
            <a:r>
              <a:rPr lang="zh-CN" altLang="en-US" dirty="0"/>
              <a:t>单击此处编辑标题</a:t>
            </a:r>
            <a:endParaRPr lang="zh-CN" altLang="en-US" dirty="0"/>
          </a:p>
        </p:txBody>
      </p:sp>
      <p:sp>
        <p:nvSpPr>
          <p:cNvPr id="3" name="副标题 2"/>
          <p:cNvSpPr>
            <a:spLocks noGrp="1"/>
          </p:cNvSpPr>
          <p:nvPr>
            <p:ph type="subTitle" idx="1" hasCustomPrompt="1"/>
          </p:nvPr>
        </p:nvSpPr>
        <p:spPr>
          <a:xfrm>
            <a:off x="669820" y="3566185"/>
            <a:ext cx="10850454" cy="801518"/>
          </a:xfrm>
        </p:spPr>
        <p:txBody>
          <a:bodyPr lIns="101600" tIns="38100" rIns="76200" bIns="38100" anchor="ctr" anchorCtr="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5365" indent="0" algn="ctr">
              <a:buNone/>
              <a:defRPr sz="1600"/>
            </a:lvl6pPr>
            <a:lvl7pPr marL="2742565" indent="0" algn="ctr">
              <a:buNone/>
              <a:defRPr sz="1600"/>
            </a:lvl7pPr>
            <a:lvl8pPr marL="3199765" indent="0" algn="ctr">
              <a:buNone/>
              <a:defRPr sz="1600"/>
            </a:lvl8pPr>
            <a:lvl9pPr marL="3656965" indent="0" algn="ctr">
              <a:buNone/>
              <a:defRPr sz="1600"/>
            </a:lvl9pPr>
          </a:lstStyle>
          <a:p>
            <a:r>
              <a:rPr lang="zh-CN" altLang="en-US" dirty="0"/>
              <a:t>单击此处编辑副标题</a:t>
            </a:r>
            <a:endParaRPr lang="zh-CN" altLang="en-US" dirty="0"/>
          </a:p>
        </p:txBody>
      </p:sp>
      <p:sp>
        <p:nvSpPr>
          <p:cNvPr id="17" name="页脚占位符 16"/>
          <p:cNvSpPr>
            <a:spLocks noGrp="1"/>
          </p:cNvSpPr>
          <p:nvPr>
            <p:ph type="ftr" sz="quarter" idx="11"/>
          </p:nvPr>
        </p:nvSpPr>
        <p:spPr/>
        <p:txBody>
          <a:bodyPr/>
          <a:lstStyle>
            <a:lvl1pPr>
              <a:defRPr>
                <a:latin typeface="+mn-ea"/>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正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文本占位符 6"/>
          <p:cNvSpPr>
            <a:spLocks noGrp="1"/>
          </p:cNvSpPr>
          <p:nvPr>
            <p:ph type="body" idx="1" hasCustomPrompt="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标题与图文">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lvl1pPr>
              <a:defRPr>
                <a:latin typeface="+mn-ea"/>
              </a:defRPr>
            </a:lvl1pPr>
          </a:lstStyle>
          <a:p>
            <a:endParaRPr lang="zh-CN" altLang="en-US"/>
          </a:p>
        </p:txBody>
      </p:sp>
      <p:sp>
        <p:nvSpPr>
          <p:cNvPr id="4" name="灯片编号占位符 3"/>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5" name="标题 4"/>
          <p:cNvSpPr>
            <a:spLocks noGrp="1"/>
          </p:cNvSpPr>
          <p:nvPr>
            <p:ph type="title" hasCustomPrompt="1"/>
          </p:nvPr>
        </p:nvSpPr>
        <p:spPr>
          <a:xfrm>
            <a:off x="839974" y="727845"/>
            <a:ext cx="3931306" cy="1115266"/>
          </a:xfrm>
        </p:spPr>
        <p:txBody>
          <a:bodyPr anchor="ctr" anchorCtr="0"/>
          <a:lstStyle>
            <a:lvl1pPr>
              <a:defRPr sz="3200">
                <a:latin typeface="+mn-ea"/>
                <a:ea typeface="+mn-ea"/>
              </a:defRPr>
            </a:lvl1pPr>
          </a:lstStyle>
          <a:p>
            <a:r>
              <a:rPr lang="zh-CN" altLang="en-US"/>
              <a:t>单击此处编辑标题</a:t>
            </a:r>
            <a:endParaRPr lang="zh-CN" altLang="en-US"/>
          </a:p>
        </p:txBody>
      </p:sp>
      <p:sp>
        <p:nvSpPr>
          <p:cNvPr id="6" name="内容占位符 5"/>
          <p:cNvSpPr>
            <a:spLocks noGrp="1"/>
          </p:cNvSpPr>
          <p:nvPr>
            <p:ph idx="1" hasCustomPrompt="1"/>
          </p:nvPr>
        </p:nvSpPr>
        <p:spPr>
          <a:xfrm>
            <a:off x="5137617" y="727845"/>
            <a:ext cx="6171235" cy="5404215"/>
          </a:xfrm>
        </p:spPr>
        <p:txBody>
          <a:bodyPr/>
          <a:lstStyle>
            <a:lvl1pPr>
              <a:defRPr sz="2400">
                <a:latin typeface="+mn-ea"/>
                <a:ea typeface="+mn-ea"/>
              </a:defRPr>
            </a:lvl1pPr>
            <a:lvl2pPr marL="457200" indent="0">
              <a:buNone/>
              <a:defRPr sz="2400">
                <a:latin typeface="+mn-ea"/>
                <a:ea typeface="+mn-ea"/>
              </a:defRPr>
            </a:lvl2pPr>
            <a:lvl3pPr>
              <a:defRPr sz="2400">
                <a:latin typeface="+mn-ea"/>
                <a:ea typeface="+mn-ea"/>
              </a:defRPr>
            </a:lvl3pPr>
            <a:lvl4pPr>
              <a:defRPr sz="2400">
                <a:latin typeface="+mn-ea"/>
                <a:ea typeface="+mn-ea"/>
              </a:defRPr>
            </a:lvl4pPr>
            <a:lvl5pPr>
              <a:defRPr sz="2400">
                <a:latin typeface="+mn-ea"/>
                <a:ea typeface="+mn-ea"/>
              </a:defRPr>
            </a:lvl5pPr>
            <a:lvl6pPr>
              <a:defRPr sz="2000"/>
            </a:lvl6pPr>
            <a:lvl7pPr>
              <a:defRPr sz="2000"/>
            </a:lvl7pPr>
            <a:lvl8pPr>
              <a:defRPr sz="2000"/>
            </a:lvl8pPr>
            <a:lvl9pPr>
              <a:defRPr sz="2000"/>
            </a:lvl9pPr>
          </a:lstStyle>
          <a:p>
            <a:pPr lvl="0"/>
            <a:r>
              <a:rPr lang="zh-CN" altLang="en-US"/>
              <a:t>单击此处编辑正文</a:t>
            </a:r>
            <a:endParaRPr lang="zh-CN" altLang="en-US"/>
          </a:p>
        </p:txBody>
      </p:sp>
      <p:sp>
        <p:nvSpPr>
          <p:cNvPr id="7" name="文本占位符 6"/>
          <p:cNvSpPr>
            <a:spLocks noGrp="1"/>
          </p:cNvSpPr>
          <p:nvPr>
            <p:ph type="body" sz="half" idx="2" hasCustomPrompt="1"/>
          </p:nvPr>
        </p:nvSpPr>
        <p:spPr>
          <a:xfrm>
            <a:off x="839974" y="2240060"/>
            <a:ext cx="3931306" cy="3892636"/>
          </a:xfrm>
        </p:spPr>
        <p:txBody>
          <a:bodyPr/>
          <a:lstStyle>
            <a:lvl1pPr marL="342900" indent="-342900">
              <a:buFont typeface="Arial" panose="020B0604020202020204" pitchFamily="34" charset="0"/>
              <a:buChar char="•"/>
              <a:defRPr sz="2400">
                <a:latin typeface="+mn-ea"/>
                <a:ea typeface="+mn-ea"/>
              </a:defRPr>
            </a:lvl1pPr>
            <a:lvl2pPr marL="457200" indent="0">
              <a:buNone/>
              <a:defRPr sz="1400"/>
            </a:lvl2pPr>
            <a:lvl3pPr marL="914400" indent="0">
              <a:buNone/>
              <a:defRPr sz="1200"/>
            </a:lvl3pPr>
            <a:lvl4pPr marL="1371600" indent="0">
              <a:buNone/>
              <a:defRPr sz="1000"/>
            </a:lvl4pPr>
            <a:lvl5pPr marL="1828800" indent="0">
              <a:buNone/>
              <a:defRPr sz="1000"/>
            </a:lvl5pPr>
            <a:lvl6pPr marL="2285365" indent="0">
              <a:buNone/>
              <a:defRPr sz="1000"/>
            </a:lvl6pPr>
            <a:lvl7pPr marL="2742565" indent="0">
              <a:buNone/>
              <a:defRPr sz="1000"/>
            </a:lvl7pPr>
            <a:lvl8pPr marL="3199765" indent="0">
              <a:buNone/>
              <a:defRPr sz="1000"/>
            </a:lvl8pPr>
            <a:lvl9pPr marL="3656965" indent="0">
              <a:buNone/>
              <a:defRPr sz="1000"/>
            </a:lvl9pPr>
          </a:lstStyle>
          <a:p>
            <a:pPr lvl="0"/>
            <a:r>
              <a:rPr lang="zh-CN" altLang="en-US"/>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sym typeface="+mn-ea"/>
            </a:endParaRPr>
          </a:p>
          <a:p>
            <a:pPr lvl="0"/>
            <a:r>
              <a:rPr lang="zh-CN" altLang="en-US">
                <a:sym typeface="+mn-ea"/>
              </a:rPr>
              <a:t>单击此处编辑正文</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注释">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lvl1pPr>
              <a:defRPr>
                <a:latin typeface="+mn-ea"/>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mn-ea"/>
              </a:defRPr>
            </a:lvl1pPr>
          </a:lstStyle>
          <a:p>
            <a:fld id="{FABC47A4-756D-490B-A52F-7D9E2C9FC05F}" type="slidenum">
              <a:rPr lang="zh-CN" altLang="en-US" smtClean="0"/>
            </a:fld>
            <a:endParaRPr lang="zh-CN" altLang="en-US"/>
          </a:p>
        </p:txBody>
      </p:sp>
      <p:sp>
        <p:nvSpPr>
          <p:cNvPr id="9" name="标题 8"/>
          <p:cNvSpPr>
            <a:spLocks noGrp="1"/>
          </p:cNvSpPr>
          <p:nvPr>
            <p:ph type="title" hasCustomPrompt="1"/>
          </p:nvPr>
        </p:nvSpPr>
        <p:spPr>
          <a:xfrm>
            <a:off x="669820" y="5606183"/>
            <a:ext cx="10850454" cy="558268"/>
          </a:xfrm>
        </p:spPr>
        <p:txBody>
          <a:bodyPr/>
          <a:lstStyle>
            <a:lvl1pPr>
              <a:defRPr b="0">
                <a:latin typeface="+mn-ea"/>
                <a:ea typeface="+mn-ea"/>
              </a:defRPr>
            </a:lvl1pPr>
          </a:lstStyle>
          <a:p>
            <a:r>
              <a:rPr lang="zh-CN" altLang="en-US"/>
              <a:t>单击此处编辑正文</a:t>
            </a:r>
            <a:endParaRPr lang="zh-CN" altLang="en-US"/>
          </a:p>
        </p:txBody>
      </p:sp>
      <p:sp>
        <p:nvSpPr>
          <p:cNvPr id="8" name="内容占位符 7"/>
          <p:cNvSpPr>
            <a:spLocks noGrp="1"/>
          </p:cNvSpPr>
          <p:nvPr>
            <p:ph idx="1" hasCustomPrompt="1"/>
          </p:nvPr>
        </p:nvSpPr>
        <p:spPr>
          <a:xfrm>
            <a:off x="669820" y="641469"/>
            <a:ext cx="10850454" cy="4556969"/>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单张大图">
    <p:spTree>
      <p:nvGrpSpPr>
        <p:cNvPr id="1" name=""/>
        <p:cNvGrpSpPr/>
        <p:nvPr/>
      </p:nvGrpSpPr>
      <p:grpSpPr>
        <a:xfrm>
          <a:off x="0" y="0"/>
          <a:ext cx="0" cy="0"/>
          <a:chOff x="0" y="0"/>
          <a:chExt cx="0" cy="0"/>
        </a:xfrm>
      </p:grpSpPr>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内容占位符 6"/>
          <p:cNvSpPr>
            <a:spLocks noGrp="1"/>
          </p:cNvSpPr>
          <p:nvPr>
            <p:ph idx="1" hasCustomPrompt="1"/>
          </p:nvPr>
        </p:nvSpPr>
        <p:spPr>
          <a:xfrm>
            <a:off x="0" y="0"/>
            <a:ext cx="12194539" cy="686943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联图片">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内容占位符 1"/>
          <p:cNvSpPr>
            <a:spLocks noGrp="1"/>
          </p:cNvSpPr>
          <p:nvPr>
            <p:ph sz="half" idx="2" hasCustomPrompt="1"/>
          </p:nvPr>
        </p:nvSpPr>
        <p:spPr>
          <a:xfrm>
            <a:off x="467922"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
        <p:nvSpPr>
          <p:cNvPr id="6" name="内容占位符 5"/>
          <p:cNvSpPr>
            <a:spLocks noGrp="1"/>
          </p:cNvSpPr>
          <p:nvPr>
            <p:ph sz="half" idx="13" hasCustomPrompt="1"/>
          </p:nvPr>
        </p:nvSpPr>
        <p:spPr>
          <a:xfrm>
            <a:off x="6286787"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a:t>
            </a:r>
            <a:r>
              <a:rPr>
                <a:sym typeface="+mn-ea"/>
              </a:rPr>
              <a:t>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nvPr>
        </p:nvSpPr>
        <p:spPr>
          <a:xfrm>
            <a:off x="669777" y="623706"/>
            <a:ext cx="10850541" cy="899333"/>
          </a:xfrm>
        </p:spPr>
        <p:txBody>
          <a:bodyPr vert="horz" lIns="101600" tIns="38100" rIns="25400" bIns="38100" rtlCol="0" anchor="ctr" anchorCtr="0">
            <a:noAutofit/>
          </a:bodyPr>
          <a:lstStyle>
            <a:lvl1pPr marL="0" marR="0" algn="ctr" defTabSz="914400" rtl="0" eaLnBrk="1" fontAlgn="auto" latinLnBrk="0" hangingPunct="1">
              <a:lnSpc>
                <a:spcPct val="100000"/>
              </a:lnSpc>
              <a:buNone/>
              <a:defRPr kumimoji="0" lang="zh-CN" altLang="en-US" sz="3200" b="0" i="0" u="none" strike="noStrike" kern="1200" cap="none" spc="600" normalizeH="0" baseline="0" noProof="1" dirty="0">
                <a:solidFill>
                  <a:schemeClr val="tx1"/>
                </a:solidFill>
                <a:effectLst/>
                <a:uFillTx/>
                <a:latin typeface="+mn-ea"/>
                <a:ea typeface="+mn-ea"/>
                <a:cs typeface="+mj-cs"/>
                <a:sym typeface="+mn-ea"/>
              </a:defRPr>
            </a:lvl1pPr>
          </a:lstStyle>
          <a:p>
            <a:pPr lvl="0"/>
            <a:r>
              <a:rPr>
                <a:sym typeface="+mn-ea"/>
              </a:rPr>
              <a:t>单击此处编辑标题</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2" name="组合 41"/>
          <p:cNvGrpSpPr/>
          <p:nvPr userDrawn="1"/>
        </p:nvGrpSpPr>
        <p:grpSpPr>
          <a:xfrm>
            <a:off x="0" y="2202951"/>
            <a:ext cx="12190413" cy="2420263"/>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6" name="矩形 45"/>
            <p:cNvSpPr/>
            <p:nvPr/>
          </p:nvSpPr>
          <p:spPr>
            <a:xfrm>
              <a:off x="170694" y="261768"/>
              <a:ext cx="3936004" cy="611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平行四边形 46"/>
            <p:cNvSpPr/>
            <p:nvPr/>
          </p:nvSpPr>
          <p:spPr>
            <a:xfrm>
              <a:off x="376965" y="178257"/>
              <a:ext cx="1036076" cy="779005"/>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8" name="文本框 6"/>
            <p:cNvSpPr txBox="1"/>
            <p:nvPr/>
          </p:nvSpPr>
          <p:spPr>
            <a:xfrm>
              <a:off x="619911" y="284178"/>
              <a:ext cx="650908" cy="553578"/>
            </a:xfrm>
            <a:prstGeom prst="rect">
              <a:avLst/>
            </a:prstGeom>
            <a:noFill/>
          </p:spPr>
          <p:txBody>
            <a:bodyPr wrap="square" lIns="68580" tIns="34290" rIns="68580" bIns="34290" rtlCol="0">
              <a:spAutoFit/>
            </a:bodyPr>
            <a:lstStyle/>
            <a:p>
              <a:endParaRPr lang="zh-CN" altLang="en-US" sz="1070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userDrawn="1"/>
        </p:nvGrpSpPr>
        <p:grpSpPr>
          <a:xfrm>
            <a:off x="7919172" y="1700153"/>
            <a:ext cx="575989" cy="577246"/>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8" name="组合 7"/>
          <p:cNvGrpSpPr/>
          <p:nvPr userDrawn="1"/>
        </p:nvGrpSpPr>
        <p:grpSpPr>
          <a:xfrm>
            <a:off x="6191205" y="1700678"/>
            <a:ext cx="575989" cy="576197"/>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9" name="组合 8"/>
          <p:cNvGrpSpPr/>
          <p:nvPr userDrawn="1"/>
        </p:nvGrpSpPr>
        <p:grpSpPr>
          <a:xfrm>
            <a:off x="7055189" y="1700153"/>
            <a:ext cx="577036" cy="577246"/>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0" name="组合 9"/>
          <p:cNvGrpSpPr/>
          <p:nvPr userDrawn="1"/>
        </p:nvGrpSpPr>
        <p:grpSpPr>
          <a:xfrm>
            <a:off x="4463238" y="1700153"/>
            <a:ext cx="577036" cy="577246"/>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5327222" y="1700153"/>
            <a:ext cx="577036" cy="577246"/>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304" y="834057"/>
            <a:ext cx="10463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15" y="390618"/>
            <a:ext cx="520428" cy="274702"/>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31" y="6526138"/>
            <a:ext cx="2909155" cy="276999"/>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4447"/>
            <a:ext cx="10631710" cy="8463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3717" y="6794446"/>
            <a:ext cx="1486695" cy="8463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p:spPr>
        <p:txBody>
          <a:bodyPr anchor="t"/>
          <a:lstStyle>
            <a:lvl1pPr algn="l">
              <a:defRPr sz="53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7386"/>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等腰三角形 7"/>
          <p:cNvSpPr/>
          <p:nvPr userDrawn="1"/>
        </p:nvSpPr>
        <p:spPr>
          <a:xfrm flipH="1" flipV="1">
            <a:off x="-767029" y="-29126"/>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flipH="1" flipV="1">
            <a:off x="1413539" y="0"/>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a:off x="6085438" y="4298493"/>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693670"/>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userDrawn="1"/>
        </p:nvSpPr>
        <p:spPr>
          <a:xfrm>
            <a:off x="9998623" y="3693670"/>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cxnSp>
        <p:nvCxnSpPr>
          <p:cNvPr id="8" name="直接连接符 7"/>
          <p:cNvCxnSpPr/>
          <p:nvPr userDrawn="1"/>
        </p:nvCxnSpPr>
        <p:spPr>
          <a:xfrm>
            <a:off x="984634" y="1413103"/>
            <a:ext cx="101984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7120" y="654595"/>
            <a:ext cx="575989" cy="577246"/>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79153" y="655120"/>
            <a:ext cx="575989" cy="576197"/>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3137" y="654595"/>
            <a:ext cx="577036" cy="577246"/>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1187" y="654595"/>
            <a:ext cx="577036" cy="577246"/>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5170" y="654595"/>
            <a:ext cx="577036" cy="577246"/>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22998" y="3789834"/>
            <a:ext cx="3952633" cy="616956"/>
          </a:xfrm>
          <a:prstGeom prst="rect">
            <a:avLst/>
          </a:prstGeom>
        </p:spPr>
      </p:pic>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40" name="等腰三角形 39"/>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flipH="1" flipV="1">
            <a:off x="-766394" y="-28491"/>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1414174" y="635"/>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6086073" y="4299128"/>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437345"/>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userDrawn="1"/>
        </p:nvSpPr>
        <p:spPr>
          <a:xfrm>
            <a:off x="10011958" y="3437345"/>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寄语(1)"/>
          <p:cNvPicPr>
            <a:picLocks noChangeAspect="1"/>
          </p:cNvPicPr>
          <p:nvPr userDrawn="1"/>
        </p:nvPicPr>
        <p:blipFill>
          <a:blip r:embed="rId3"/>
          <a:srcRect l="114" t="60287" r="-114" b="572"/>
          <a:stretch>
            <a:fillRect/>
          </a:stretch>
        </p:blipFill>
        <p:spPr>
          <a:xfrm>
            <a:off x="2480310" y="2508250"/>
            <a:ext cx="7532370" cy="16579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4" Type="http://schemas.openxmlformats.org/officeDocument/2006/relationships/theme" Target="../theme/theme2.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79605" y="6351009"/>
            <a:ext cx="2699578" cy="316859"/>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5357" y="6351009"/>
            <a:ext cx="3959381" cy="316859"/>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defRPr>
            </a:lvl1pPr>
          </a:lstStyle>
          <a:p>
            <a:endParaRPr lang="zh-CN" altLang="en-US" dirty="0"/>
          </a:p>
        </p:txBody>
      </p:sp>
      <p:sp>
        <p:nvSpPr>
          <p:cNvPr id="6" name="灯片编号占位符 5"/>
          <p:cNvSpPr>
            <a:spLocks noGrp="1"/>
          </p:cNvSpPr>
          <p:nvPr>
            <p:ph type="sldNum" sz="quarter" idx="4"/>
          </p:nvPr>
        </p:nvSpPr>
        <p:spPr>
          <a:xfrm>
            <a:off x="8609254" y="6351009"/>
            <a:ext cx="2699578" cy="316859"/>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defRPr>
            </a:lvl1pPr>
          </a:lstStyle>
          <a:p>
            <a:fld id="{49AE70B2-8BF9-45C0-BB95-33D1B9D3A854}" type="slidenum">
              <a:rPr lang="zh-CN" altLang="en-US" smtClean="0"/>
            </a:fld>
            <a:endParaRPr lang="zh-CN" altLang="en-US" dirty="0"/>
          </a:p>
        </p:txBody>
      </p:sp>
      <p:sp>
        <p:nvSpPr>
          <p:cNvPr id="7" name="KSO_TEMPLATE" hidden="1"/>
          <p:cNvSpPr/>
          <p:nvPr userDrawn="1"/>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7"/>
          <p:cNvSpPr>
            <a:spLocks noGrp="1"/>
          </p:cNvSpPr>
          <p:nvPr>
            <p:ph type="title"/>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9" name="文本占位符 8"/>
          <p:cNvSpPr>
            <a:spLocks noGrp="1"/>
          </p:cNvSpPr>
          <p:nvPr>
            <p:ph type="body" idx="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n-ea"/>
          <a:ea typeface="+mn-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ea"/>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4pPr>
      <a:lvl5pPr marL="2056765"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5pPr>
      <a:lvl6pPr marL="25139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2"/>
            <a:ext cx="10971372" cy="1143265"/>
          </a:xfrm>
          <a:prstGeom prst="rect">
            <a:avLst/>
          </a:prstGeom>
        </p:spPr>
        <p:txBody>
          <a:bodyPr vert="horz" lIns="121917" tIns="60958" rIns="121917" bIns="6095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2"/>
            <a:ext cx="10971372" cy="4527011"/>
          </a:xfrm>
          <a:prstGeom prst="rect">
            <a:avLst/>
          </a:prstGeom>
        </p:spPr>
        <p:txBody>
          <a:bodyPr vert="horz" lIns="121917" tIns="60958" rIns="121917" bIns="60958"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2.xml"/><Relationship Id="rId10" Type="http://schemas.openxmlformats.org/officeDocument/2006/relationships/slideLayout" Target="../slideLayouts/slideLayout1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9.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9.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6" Type="http://schemas.openxmlformats.org/officeDocument/2006/relationships/notesSlide" Target="../notesSlides/notesSlide5.xml"/><Relationship Id="rId25" Type="http://schemas.openxmlformats.org/officeDocument/2006/relationships/slideLayout" Target="../slideLayouts/slideLayout19.xml"/><Relationship Id="rId24" Type="http://schemas.openxmlformats.org/officeDocument/2006/relationships/tags" Target="../tags/tag39.xml"/><Relationship Id="rId23" Type="http://schemas.openxmlformats.org/officeDocument/2006/relationships/tags" Target="../tags/tag38.xml"/><Relationship Id="rId22" Type="http://schemas.openxmlformats.org/officeDocument/2006/relationships/tags" Target="../tags/tag37.xml"/><Relationship Id="rId21" Type="http://schemas.openxmlformats.org/officeDocument/2006/relationships/tags" Target="../tags/tag36.xml"/><Relationship Id="rId20" Type="http://schemas.openxmlformats.org/officeDocument/2006/relationships/tags" Target="../tags/tag35.xml"/><Relationship Id="rId2" Type="http://schemas.openxmlformats.org/officeDocument/2006/relationships/tags" Target="../tags/tag17.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0" Type="http://schemas.openxmlformats.org/officeDocument/2006/relationships/notesSlide" Target="../notesSlides/notesSlide6.xml"/><Relationship Id="rId2" Type="http://schemas.openxmlformats.org/officeDocument/2006/relationships/tags" Target="../tags/tag41.xml"/><Relationship Id="rId19" Type="http://schemas.openxmlformats.org/officeDocument/2006/relationships/slideLayout" Target="../slideLayouts/slideLayout19.xml"/><Relationship Id="rId18" Type="http://schemas.openxmlformats.org/officeDocument/2006/relationships/tags" Target="../tags/tag57.xml"/><Relationship Id="rId17" Type="http://schemas.openxmlformats.org/officeDocument/2006/relationships/tags" Target="../tags/tag56.xml"/><Relationship Id="rId16" Type="http://schemas.openxmlformats.org/officeDocument/2006/relationships/tags" Target="../tags/tag55.xml"/><Relationship Id="rId15" Type="http://schemas.openxmlformats.org/officeDocument/2006/relationships/tags" Target="../tags/tag54.xml"/><Relationship Id="rId14" Type="http://schemas.openxmlformats.org/officeDocument/2006/relationships/tags" Target="../tags/tag53.xml"/><Relationship Id="rId13" Type="http://schemas.openxmlformats.org/officeDocument/2006/relationships/tags" Target="../tags/tag52.xml"/><Relationship Id="rId12" Type="http://schemas.openxmlformats.org/officeDocument/2006/relationships/tags" Target="../tags/tag51.xml"/><Relationship Id="rId11" Type="http://schemas.openxmlformats.org/officeDocument/2006/relationships/tags" Target="../tags/tag50.xml"/><Relationship Id="rId10" Type="http://schemas.openxmlformats.org/officeDocument/2006/relationships/tags" Target="../tags/tag49.xml"/><Relationship Id="rId1" Type="http://schemas.openxmlformats.org/officeDocument/2006/relationships/tags" Target="../tags/tag4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0.xml"/><Relationship Id="rId2" Type="http://schemas.openxmlformats.org/officeDocument/2006/relationships/image" Target="../media/image9.svg"/><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image" Target="../media/image1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35.xml.rels><?xml version="1.0" encoding="UTF-8" standalone="yes"?>
<Relationships xmlns="http://schemas.openxmlformats.org/package/2006/relationships"><Relationship Id="rId9" Type="http://schemas.openxmlformats.org/officeDocument/2006/relationships/image" Target="../media/image19.wmf"/><Relationship Id="rId8" Type="http://schemas.openxmlformats.org/officeDocument/2006/relationships/oleObject" Target="../embeddings/oleObject1.bin"/><Relationship Id="rId7" Type="http://schemas.openxmlformats.org/officeDocument/2006/relationships/image" Target="../media/image18.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 Id="rId3" Type="http://schemas.openxmlformats.org/officeDocument/2006/relationships/image" Target="../media/image14.svg"/><Relationship Id="rId2" Type="http://schemas.openxmlformats.org/officeDocument/2006/relationships/image" Target="../media/image13.png"/><Relationship Id="rId12" Type="http://schemas.openxmlformats.org/officeDocument/2006/relationships/notesSlide" Target="../notesSlides/notesSlide35.xml"/><Relationship Id="rId11" Type="http://schemas.openxmlformats.org/officeDocument/2006/relationships/vmlDrawing" Target="../drawings/vmlDrawing1.vml"/><Relationship Id="rId10" Type="http://schemas.openxmlformats.org/officeDocument/2006/relationships/slideLayout" Target="../slideLayouts/slideLayout10.xml"/><Relationship Id="rId1" Type="http://schemas.openxmlformats.org/officeDocument/2006/relationships/image" Target="../media/image1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0.xml"/><Relationship Id="rId1" Type="http://schemas.openxmlformats.org/officeDocument/2006/relationships/image" Target="../media/image2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59.xml"/><Relationship Id="rId4" Type="http://schemas.openxmlformats.org/officeDocument/2006/relationships/slideLayout" Target="../slideLayouts/slideLayout10.xml"/><Relationship Id="rId3" Type="http://schemas.openxmlformats.org/officeDocument/2006/relationships/image" Target="../media/image20.png"/><Relationship Id="rId2" Type="http://schemas.openxmlformats.org/officeDocument/2006/relationships/image" Target="../media/image9.svg"/><Relationship Id="rId1" Type="http://schemas.openxmlformats.org/officeDocument/2006/relationships/image" Target="../media/image8.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0.xml"/><Relationship Id="rId1" Type="http://schemas.openxmlformats.org/officeDocument/2006/relationships/image" Target="../media/image22.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67.xml.rels><?xml version="1.0" encoding="UTF-8" standalone="yes"?>
<Relationships xmlns="http://schemas.openxmlformats.org/package/2006/relationships"><Relationship Id="rId9" Type="http://schemas.openxmlformats.org/officeDocument/2006/relationships/image" Target="../media/image23.wmf"/><Relationship Id="rId8" Type="http://schemas.openxmlformats.org/officeDocument/2006/relationships/oleObject" Target="../embeddings/oleObject2.bin"/><Relationship Id="rId7" Type="http://schemas.openxmlformats.org/officeDocument/2006/relationships/image" Target="../media/image18.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 Id="rId3" Type="http://schemas.openxmlformats.org/officeDocument/2006/relationships/image" Target="../media/image14.svg"/><Relationship Id="rId2" Type="http://schemas.openxmlformats.org/officeDocument/2006/relationships/image" Target="../media/image13.png"/><Relationship Id="rId12" Type="http://schemas.openxmlformats.org/officeDocument/2006/relationships/notesSlide" Target="../notesSlides/notesSlide67.xml"/><Relationship Id="rId11" Type="http://schemas.openxmlformats.org/officeDocument/2006/relationships/vmlDrawing" Target="../drawings/vmlDrawing2.vml"/><Relationship Id="rId10" Type="http://schemas.openxmlformats.org/officeDocument/2006/relationships/slideLayout" Target="../slideLayouts/slideLayout10.xml"/><Relationship Id="rId1" Type="http://schemas.openxmlformats.org/officeDocument/2006/relationships/image" Target="../media/image12.png"/></Relationships>
</file>

<file path=ppt/slides/_rels/slide68.xml.rels><?xml version="1.0" encoding="UTF-8" standalone="yes"?>
<Relationships xmlns="http://schemas.openxmlformats.org/package/2006/relationships"><Relationship Id="rId9" Type="http://schemas.openxmlformats.org/officeDocument/2006/relationships/image" Target="../media/image24.wmf"/><Relationship Id="rId8" Type="http://schemas.openxmlformats.org/officeDocument/2006/relationships/oleObject" Target="../embeddings/oleObject3.bin"/><Relationship Id="rId7" Type="http://schemas.openxmlformats.org/officeDocument/2006/relationships/image" Target="../media/image18.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 Id="rId3" Type="http://schemas.openxmlformats.org/officeDocument/2006/relationships/image" Target="../media/image14.svg"/><Relationship Id="rId2" Type="http://schemas.openxmlformats.org/officeDocument/2006/relationships/image" Target="../media/image13.png"/><Relationship Id="rId12" Type="http://schemas.openxmlformats.org/officeDocument/2006/relationships/notesSlide" Target="../notesSlides/notesSlide68.xml"/><Relationship Id="rId11" Type="http://schemas.openxmlformats.org/officeDocument/2006/relationships/vmlDrawing" Target="../drawings/vmlDrawing3.vml"/><Relationship Id="rId10" Type="http://schemas.openxmlformats.org/officeDocument/2006/relationships/slideLayout" Target="../slideLayouts/slideLayout10.xml"/><Relationship Id="rId1" Type="http://schemas.openxmlformats.org/officeDocument/2006/relationships/image" Target="../media/image12.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10.xml"/><Relationship Id="rId1" Type="http://schemas.openxmlformats.org/officeDocument/2006/relationships/image" Target="../media/image25.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0.xml"/><Relationship Id="rId1" Type="http://schemas.openxmlformats.org/officeDocument/2006/relationships/image" Target="../media/image26.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0.xml"/><Relationship Id="rId1" Type="http://schemas.openxmlformats.org/officeDocument/2006/relationships/image" Target="../media/image29.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10.xml"/><Relationship Id="rId1" Type="http://schemas.openxmlformats.org/officeDocument/2006/relationships/image" Target="../media/image30.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10.xml"/><Relationship Id="rId1" Type="http://schemas.openxmlformats.org/officeDocument/2006/relationships/image" Target="../media/image3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10.xml"/><Relationship Id="rId1" Type="http://schemas.openxmlformats.org/officeDocument/2006/relationships/image" Target="../media/image32.pn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10.xml"/><Relationship Id="rId1" Type="http://schemas.openxmlformats.org/officeDocument/2006/relationships/image" Target="../media/image33.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10.xml"/><Relationship Id="rId1" Type="http://schemas.openxmlformats.org/officeDocument/2006/relationships/image" Target="../media/image22.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9.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10.xml"/><Relationship Id="rId1" Type="http://schemas.openxmlformats.org/officeDocument/2006/relationships/image" Target="../media/image22.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10.xml"/><Relationship Id="rId1" Type="http://schemas.openxmlformats.org/officeDocument/2006/relationships/image" Target="../media/image22.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10.xml"/><Relationship Id="rId1" Type="http://schemas.openxmlformats.org/officeDocument/2006/relationships/image" Target="../media/image34.pn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10.xml"/><Relationship Id="rId1" Type="http://schemas.openxmlformats.org/officeDocument/2006/relationships/image" Target="../media/image35.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18.xml"/><Relationship Id="rId2" Type="http://schemas.openxmlformats.org/officeDocument/2006/relationships/slideLayout" Target="../slideLayouts/slideLayout10.xml"/><Relationship Id="rId1" Type="http://schemas.openxmlformats.org/officeDocument/2006/relationships/image" Target="../media/image22.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25.xml.rels><?xml version="1.0" encoding="UTF-8" standalone="yes"?>
<Relationships xmlns="http://schemas.openxmlformats.org/package/2006/relationships"><Relationship Id="rId9" Type="http://schemas.openxmlformats.org/officeDocument/2006/relationships/image" Target="../media/image36.wmf"/><Relationship Id="rId8" Type="http://schemas.openxmlformats.org/officeDocument/2006/relationships/oleObject" Target="../embeddings/oleObject4.bin"/><Relationship Id="rId7" Type="http://schemas.openxmlformats.org/officeDocument/2006/relationships/image" Target="../media/image18.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 Id="rId3" Type="http://schemas.openxmlformats.org/officeDocument/2006/relationships/image" Target="../media/image14.svg"/><Relationship Id="rId2" Type="http://schemas.openxmlformats.org/officeDocument/2006/relationships/image" Target="../media/image13.png"/><Relationship Id="rId12" Type="http://schemas.openxmlformats.org/officeDocument/2006/relationships/notesSlide" Target="../notesSlides/notesSlide121.xml"/><Relationship Id="rId11" Type="http://schemas.openxmlformats.org/officeDocument/2006/relationships/vmlDrawing" Target="../drawings/vmlDrawing4.vml"/><Relationship Id="rId10" Type="http://schemas.openxmlformats.org/officeDocument/2006/relationships/slideLayout" Target="../slideLayouts/slideLayout10.xml"/><Relationship Id="rId1" Type="http://schemas.openxmlformats.org/officeDocument/2006/relationships/image" Target="../media/image12.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10.xml"/><Relationship Id="rId1" Type="http://schemas.openxmlformats.org/officeDocument/2006/relationships/image" Target="../media/image37.png"/></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125.xml"/><Relationship Id="rId2" Type="http://schemas.openxmlformats.org/officeDocument/2006/relationships/slideLayout" Target="../slideLayouts/slideLayout10.xml"/><Relationship Id="rId1" Type="http://schemas.openxmlformats.org/officeDocument/2006/relationships/image" Target="../media/image22.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28.xml"/><Relationship Id="rId2" Type="http://schemas.openxmlformats.org/officeDocument/2006/relationships/slideLayout" Target="../slideLayouts/slideLayout10.xml"/><Relationship Id="rId1" Type="http://schemas.openxmlformats.org/officeDocument/2006/relationships/image" Target="../media/image38.png"/></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9.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9.xml"/></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34.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36.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9.xm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139.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140.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141.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10.xml"/><Relationship Id="rId1" Type="http://schemas.openxmlformats.org/officeDocument/2006/relationships/image" Target="../media/image39.png"/></Relationships>
</file>

<file path=ppt/slides/_rels/slide150.xml.rels><?xml version="1.0" encoding="UTF-8" standalone="yes"?>
<Relationships xmlns="http://schemas.openxmlformats.org/package/2006/relationships"><Relationship Id="rId4" Type="http://schemas.openxmlformats.org/officeDocument/2006/relationships/notesSlide" Target="../notesSlides/notesSlide145.xml"/><Relationship Id="rId3" Type="http://schemas.openxmlformats.org/officeDocument/2006/relationships/slideLayout" Target="../slideLayouts/slideLayout10.xml"/><Relationship Id="rId2" Type="http://schemas.openxmlformats.org/officeDocument/2006/relationships/image" Target="../media/image9.svg"/><Relationship Id="rId1" Type="http://schemas.openxmlformats.org/officeDocument/2006/relationships/image" Target="../media/image8.png"/></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146.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148.xml"/><Relationship Id="rId2" Type="http://schemas.openxmlformats.org/officeDocument/2006/relationships/slideLayout" Target="../slideLayouts/slideLayout10.xml"/><Relationship Id="rId1" Type="http://schemas.openxmlformats.org/officeDocument/2006/relationships/image" Target="../media/image40.png"/></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149.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0.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5.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0.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10.xml"/><Relationship Id="rId1" Type="http://schemas.openxmlformats.org/officeDocument/2006/relationships/image" Target="../media/image41.pn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9.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0.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10.xml"/><Relationship Id="rId1" Type="http://schemas.openxmlformats.org/officeDocument/2006/relationships/image" Target="../media/image22.png"/></Relationships>
</file>

<file path=ppt/slides/_rels/slide167.xml.rels><?xml version="1.0" encoding="UTF-8" standalone="yes"?>
<Relationships xmlns="http://schemas.openxmlformats.org/package/2006/relationships"><Relationship Id="rId9" Type="http://schemas.openxmlformats.org/officeDocument/2006/relationships/image" Target="../media/image42.wmf"/><Relationship Id="rId8" Type="http://schemas.openxmlformats.org/officeDocument/2006/relationships/oleObject" Target="../embeddings/oleObject5.bin"/><Relationship Id="rId7" Type="http://schemas.openxmlformats.org/officeDocument/2006/relationships/image" Target="../media/image18.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 Id="rId3" Type="http://schemas.openxmlformats.org/officeDocument/2006/relationships/image" Target="../media/image14.svg"/><Relationship Id="rId2" Type="http://schemas.openxmlformats.org/officeDocument/2006/relationships/image" Target="../media/image13.png"/><Relationship Id="rId12" Type="http://schemas.openxmlformats.org/officeDocument/2006/relationships/notesSlide" Target="../notesSlides/notesSlide162.xml"/><Relationship Id="rId11" Type="http://schemas.openxmlformats.org/officeDocument/2006/relationships/vmlDrawing" Target="../drawings/vmlDrawing5.vml"/><Relationship Id="rId10" Type="http://schemas.openxmlformats.org/officeDocument/2006/relationships/slideLayout" Target="../slideLayouts/slideLayout10.xml"/><Relationship Id="rId1" Type="http://schemas.openxmlformats.org/officeDocument/2006/relationships/image" Target="../media/image12.png"/></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0.xml"/></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64.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0.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10.xml"/><Relationship Id="rId1" Type="http://schemas.openxmlformats.org/officeDocument/2006/relationships/image" Target="../media/image43.png"/></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67.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2.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77.xml"/><Relationship Id="rId2" Type="http://schemas.openxmlformats.org/officeDocument/2006/relationships/slideLayout" Target="../slideLayouts/slideLayout10.xml"/><Relationship Id="rId1" Type="http://schemas.openxmlformats.org/officeDocument/2006/relationships/image" Target="../media/image44.png"/></Relationships>
</file>

<file path=ppt/slides/_rels/slide18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185.xml.rels><?xml version="1.0" encoding="UTF-8" standalone="yes"?>
<Relationships xmlns="http://schemas.openxmlformats.org/package/2006/relationships"><Relationship Id="rId4" Type="http://schemas.openxmlformats.org/officeDocument/2006/relationships/notesSlide" Target="../notesSlides/notesSlide178.xml"/><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179.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80.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10.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182.xml"/><Relationship Id="rId2" Type="http://schemas.openxmlformats.org/officeDocument/2006/relationships/slideLayout" Target="../slideLayouts/slideLayout10.xml"/><Relationship Id="rId1" Type="http://schemas.openxmlformats.org/officeDocument/2006/relationships/image" Target="../media/image45.png"/></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0.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18"/>
          <p:cNvSpPr txBox="1"/>
          <p:nvPr/>
        </p:nvSpPr>
        <p:spPr>
          <a:xfrm>
            <a:off x="2350790" y="2742813"/>
            <a:ext cx="7706107" cy="830997"/>
          </a:xfrm>
          <a:prstGeom prst="rect">
            <a:avLst/>
          </a:prstGeom>
          <a:noFill/>
        </p:spPr>
        <p:txBody>
          <a:bodyPr wrap="square" rtlCol="0">
            <a:spAutoFit/>
          </a:bodyPr>
          <a:lstStyle/>
          <a:p>
            <a:pPr algn="ctr"/>
            <a:r>
              <a:rPr lang="zh-CN" altLang="en-US" sz="48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单元</a:t>
            </a:r>
            <a:r>
              <a:rPr lang="en-US" altLang="zh-CN" sz="48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3</a:t>
            </a:r>
            <a:r>
              <a:rPr lang="zh-CN" altLang="en-US" sz="48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  </a:t>
            </a:r>
            <a:r>
              <a:rPr lang="en-US" sz="48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Hive</a:t>
            </a:r>
            <a:r>
              <a:rPr lang="zh-CN" altLang="en-US" sz="48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数据定义</a:t>
            </a:r>
            <a:endParaRPr lang="zh-CN" altLang="en-US" sz="48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endParaRPr>
          </a:p>
        </p:txBody>
      </p:sp>
      <p:sp>
        <p:nvSpPr>
          <p:cNvPr id="68" name="Rectangle 4"/>
          <p:cNvSpPr txBox="1">
            <a:spLocks noChangeArrowheads="1"/>
          </p:cNvSpPr>
          <p:nvPr/>
        </p:nvSpPr>
        <p:spPr>
          <a:xfrm>
            <a:off x="4871085" y="3861435"/>
            <a:ext cx="5740400" cy="430530"/>
          </a:xfrm>
          <a:prstGeom prst="rect">
            <a:avLst/>
          </a:prstGeom>
        </p:spPr>
        <p:txBody>
          <a:bodyPr vert="horz" lIns="121917" tIns="60958" rIns="121917" bIns="60958"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zh-CN" sz="2800"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1054646" y="2133144"/>
            <a:ext cx="10081120" cy="688075"/>
            <a:chOff x="978872" y="1800500"/>
            <a:chExt cx="6967680" cy="515937"/>
          </a:xfrm>
        </p:grpSpPr>
        <p:sp>
          <p:nvSpPr>
            <p:cNvPr id="81" name="Pentagon 3"/>
            <p:cNvSpPr/>
            <p:nvPr/>
          </p:nvSpPr>
          <p:spPr bwMode="auto">
            <a:xfrm>
              <a:off x="978872" y="1800500"/>
              <a:ext cx="6967680"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了解数据库操作，能够使用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语句完成数据库的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创建、查询、删除</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等操作。</a:t>
              </a:r>
              <a:r>
                <a:rPr lang="en-US" altLang="zh-CN"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custDataLst>
              <p:tags r:id="rId1"/>
            </p:custDataLst>
          </p:nvPr>
        </p:nvGrpSpPr>
        <p:grpSpPr>
          <a:xfrm>
            <a:off x="1054646" y="3150338"/>
            <a:ext cx="10081120" cy="685959"/>
            <a:chOff x="978872" y="2570437"/>
            <a:chExt cx="5437064" cy="514350"/>
          </a:xfrm>
        </p:grpSpPr>
        <p:sp>
          <p:nvSpPr>
            <p:cNvPr id="84" name="Pentagon 5"/>
            <p:cNvSpPr/>
            <p:nvPr>
              <p:custDataLst>
                <p:tags r:id="rId2"/>
              </p:custDataLst>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掌握表操作，能够熟练使用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语句实现表的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创建</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查询</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删除</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等操作。</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custDataLst>
                <p:tags r:id="rId3"/>
              </p:custDataLst>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custDataLst>
              <p:tags r:id="rId4"/>
            </p:custDataLst>
          </p:nvPr>
        </p:nvGrpSpPr>
        <p:grpSpPr>
          <a:xfrm>
            <a:off x="1054646" y="4165416"/>
            <a:ext cx="10081120" cy="688077"/>
            <a:chOff x="978872" y="3338787"/>
            <a:chExt cx="5437064" cy="515938"/>
          </a:xfrm>
        </p:grpSpPr>
        <p:sp>
          <p:nvSpPr>
            <p:cNvPr id="87" name="Pentagon 6"/>
            <p:cNvSpPr/>
            <p:nvPr>
              <p:custDataLst>
                <p:tags r:id="rId5"/>
              </p:custDataLst>
            </p:nvPr>
          </p:nvSpPr>
          <p:spPr bwMode="auto">
            <a:xfrm>
              <a:off x="978872" y="3338787"/>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掌握分区操作，能够熟练使用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创建分区表</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，并实现</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添加</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与</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删除分区</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等操作。</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MH_Others_1"/>
            <p:cNvSpPr/>
            <p:nvPr>
              <p:custDataLst>
                <p:tags r:id="rId6"/>
              </p:custDataLst>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9" name="组合 88"/>
          <p:cNvGrpSpPr/>
          <p:nvPr>
            <p:custDataLst>
              <p:tags r:id="rId7"/>
            </p:custDataLst>
          </p:nvPr>
        </p:nvGrpSpPr>
        <p:grpSpPr>
          <a:xfrm>
            <a:off x="1054646" y="5182612"/>
            <a:ext cx="10081120" cy="685959"/>
            <a:chOff x="978872" y="4108725"/>
            <a:chExt cx="5437064" cy="514350"/>
          </a:xfrm>
        </p:grpSpPr>
        <p:sp>
          <p:nvSpPr>
            <p:cNvPr id="90" name="Pentagon 7"/>
            <p:cNvSpPr/>
            <p:nvPr>
              <p:custDataLst>
                <p:tags r:id="rId8"/>
              </p:custDataLst>
            </p:nvPr>
          </p:nvSpPr>
          <p:spPr bwMode="auto">
            <a:xfrm>
              <a:off x="978872" y="410872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熟悉分桶操作，能够使用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创建分桶表</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91" name="MH_Others_1"/>
            <p:cNvSpPr/>
            <p:nvPr>
              <p:custDataLst>
                <p:tags r:id="rId9"/>
              </p:custDataLst>
            </p:nvPr>
          </p:nvSpPr>
          <p:spPr bwMode="auto">
            <a:xfrm>
              <a:off x="985222" y="4108725"/>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1198662" y="2133144"/>
            <a:ext cx="9865096" cy="688075"/>
            <a:chOff x="978872" y="1800500"/>
            <a:chExt cx="6967680" cy="515937"/>
          </a:xfrm>
        </p:grpSpPr>
        <p:sp>
          <p:nvSpPr>
            <p:cNvPr id="81" name="Pentagon 3"/>
            <p:cNvSpPr/>
            <p:nvPr/>
          </p:nvSpPr>
          <p:spPr bwMode="auto">
            <a:xfrm>
              <a:off x="978872" y="1800500"/>
              <a:ext cx="6967680"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熟悉临时表操作，能够使用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HiveQL</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语句创建临时表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custDataLst>
              <p:tags r:id="rId1"/>
            </p:custDataLst>
          </p:nvPr>
        </p:nvGrpSpPr>
        <p:grpSpPr>
          <a:xfrm>
            <a:off x="1198662" y="3150338"/>
            <a:ext cx="9865096" cy="685959"/>
            <a:chOff x="978872" y="2570437"/>
            <a:chExt cx="5437064" cy="514350"/>
          </a:xfrm>
        </p:grpSpPr>
        <p:sp>
          <p:nvSpPr>
            <p:cNvPr id="84" name="Pentagon 5"/>
            <p:cNvSpPr/>
            <p:nvPr>
              <p:custDataLst>
                <p:tags r:id="rId2"/>
              </p:custDataLst>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熟悉视图操作，能够使用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语句实现视图的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创建、查询、删除</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等操作。</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custDataLst>
                <p:tags r:id="rId3"/>
              </p:custDataLst>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custDataLst>
              <p:tags r:id="rId4"/>
            </p:custDataLst>
          </p:nvPr>
        </p:nvGrpSpPr>
        <p:grpSpPr>
          <a:xfrm>
            <a:off x="1198662" y="4165416"/>
            <a:ext cx="9865096" cy="688077"/>
            <a:chOff x="978872" y="3338787"/>
            <a:chExt cx="5437064" cy="515938"/>
          </a:xfrm>
        </p:grpSpPr>
        <p:sp>
          <p:nvSpPr>
            <p:cNvPr id="87" name="Pentagon 6"/>
            <p:cNvSpPr/>
            <p:nvPr>
              <p:custDataLst>
                <p:tags r:id="rId5"/>
              </p:custDataLst>
            </p:nvPr>
          </p:nvSpPr>
          <p:spPr bwMode="auto">
            <a:xfrm>
              <a:off x="978872" y="3338787"/>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熟悉物化视图操作，能够使用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语句实现物化视图的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创建、查询、删除</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等操作。</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MH_Others_1"/>
            <p:cNvSpPr/>
            <p:nvPr>
              <p:custDataLst>
                <p:tags r:id="rId6"/>
              </p:custDataLst>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71292" y="572758"/>
            <a:ext cx="3911746"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a:solidFill>
                  <a:srgbClr val="1369B2"/>
                </a:solidFill>
                <a:latin typeface="微软雅黑" panose="020B0503020204020204" pitchFamily="34" charset="-122"/>
                <a:ea typeface="微软雅黑" panose="020B0503020204020204" pitchFamily="34" charset="-122"/>
                <a:cs typeface="+mn-ea"/>
                <a:sym typeface="+mn-lt"/>
              </a:rPr>
              <a:t>单元概</a:t>
            </a: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述</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 Summary</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80" name="TextBox 35"/>
          <p:cNvSpPr txBox="1">
            <a:spLocks noChangeArrowheads="1"/>
          </p:cNvSpPr>
          <p:nvPr/>
        </p:nvSpPr>
        <p:spPr bwMode="auto">
          <a:xfrm>
            <a:off x="1009935" y="1714674"/>
            <a:ext cx="10151132" cy="283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ea"/>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ea"/>
              </a:rPr>
              <a:t>数据定义</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是数据仓库建设中的基础环节，主要用于定义和维护数据库、表、分区、视图等元数据信息。数据定义通常通过</a:t>
            </a:r>
            <a:r>
              <a:rPr lang="zh-CN" altLang="en-US" sz="2000" dirty="0">
                <a:solidFill>
                  <a:srgbClr val="1369B2"/>
                </a:solidFill>
                <a:latin typeface="微软雅黑" panose="020B0503020204020204" pitchFamily="34" charset="-122"/>
                <a:ea typeface="微软雅黑" panose="020B0503020204020204" pitchFamily="34" charset="-122"/>
                <a:cs typeface="+mn-ea"/>
                <a:sym typeface="+mn-ea"/>
              </a:rPr>
              <a:t>数据定义语言</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a:t>
            </a:r>
            <a:r>
              <a:rPr lang="en-US" altLang="zh-CN" sz="2000" dirty="0">
                <a:solidFill>
                  <a:srgbClr val="595959"/>
                </a:solidFill>
                <a:latin typeface="微软雅黑" panose="020B0503020204020204" pitchFamily="34" charset="-122"/>
                <a:ea typeface="微软雅黑" panose="020B0503020204020204" pitchFamily="34" charset="-122"/>
                <a:cs typeface="+mn-ea"/>
                <a:sym typeface="+mn-ea"/>
              </a:rPr>
              <a:t>Data Definition Language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，简称</a:t>
            </a:r>
            <a:r>
              <a:rPr lang="en-US" altLang="zh-CN" sz="2000" dirty="0">
                <a:solidFill>
                  <a:srgbClr val="595959"/>
                </a:solidFill>
                <a:latin typeface="微软雅黑" panose="020B0503020204020204" pitchFamily="34" charset="-122"/>
                <a:ea typeface="微软雅黑" panose="020B0503020204020204" pitchFamily="34" charset="-122"/>
                <a:cs typeface="+mn-ea"/>
                <a:sym typeface="+mn-ea"/>
              </a:rPr>
              <a:t>DDL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）实现，支持</a:t>
            </a:r>
            <a:r>
              <a:rPr lang="zh-CN" altLang="en-US" sz="2000" dirty="0">
                <a:solidFill>
                  <a:srgbClr val="1369B2"/>
                </a:solidFill>
                <a:latin typeface="微软雅黑" panose="020B0503020204020204" pitchFamily="34" charset="-122"/>
                <a:ea typeface="微软雅黑" panose="020B0503020204020204" pitchFamily="34" charset="-122"/>
                <a:cs typeface="+mn-ea"/>
                <a:sym typeface="+mn-ea"/>
              </a:rPr>
              <a:t>创建、修改、查看和删除</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等操作。需要说明的是，由于</a:t>
            </a:r>
            <a:r>
              <a:rPr lang="en-US" altLang="zh-CN" sz="2000" dirty="0">
                <a:solidFill>
                  <a:srgbClr val="595959"/>
                </a:solidFill>
                <a:latin typeface="微软雅黑" panose="020B0503020204020204" pitchFamily="34" charset="-122"/>
                <a:ea typeface="微软雅黑" panose="020B0503020204020204" pitchFamily="34" charset="-122"/>
                <a:cs typeface="+mn-ea"/>
                <a:sym typeface="+mn-ea"/>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索引机制在实际使用中维护成本较高，查询优化器利用率有限，在许多场景下性能提升并不明显，甚至可能降低查询效率，因此自</a:t>
            </a:r>
            <a:r>
              <a:rPr lang="en-US" altLang="zh-CN" sz="2000" dirty="0">
                <a:solidFill>
                  <a:srgbClr val="1369B2"/>
                </a:solidFill>
                <a:latin typeface="微软雅黑" panose="020B0503020204020204" pitchFamily="34" charset="-122"/>
                <a:ea typeface="微软雅黑" panose="020B0503020204020204" pitchFamily="34" charset="-122"/>
                <a:cs typeface="+mn-ea"/>
                <a:sym typeface="+mn-ea"/>
              </a:rPr>
              <a:t>Hive 3.0</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起，官方已移除对索引机制的支持。本单元在介绍</a:t>
            </a:r>
            <a:r>
              <a:rPr lang="en-US" altLang="zh-CN" sz="2000" dirty="0">
                <a:solidFill>
                  <a:srgbClr val="595959"/>
                </a:solidFill>
                <a:latin typeface="微软雅黑" panose="020B0503020204020204" pitchFamily="34" charset="-122"/>
                <a:ea typeface="微软雅黑" panose="020B0503020204020204" pitchFamily="34" charset="-122"/>
                <a:cs typeface="+mn-ea"/>
                <a:sym typeface="+mn-ea"/>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数据定义相关内容时，将</a:t>
            </a:r>
            <a:r>
              <a:rPr lang="zh-CN" altLang="en-US" sz="2000" dirty="0">
                <a:solidFill>
                  <a:srgbClr val="1369B2"/>
                </a:solidFill>
                <a:latin typeface="微软雅黑" panose="020B0503020204020204" pitchFamily="34" charset="-122"/>
                <a:ea typeface="微软雅黑" panose="020B0503020204020204" pitchFamily="34" charset="-122"/>
                <a:cs typeface="+mn-ea"/>
                <a:sym typeface="+mn-ea"/>
              </a:rPr>
              <a:t>不再涉及索引操作</a:t>
            </a:r>
            <a:r>
              <a:rPr lang="zh-CN" altLang="en-US" sz="2000" dirty="0">
                <a:solidFill>
                  <a:srgbClr val="595959"/>
                </a:solidFill>
                <a:latin typeface="微软雅黑" panose="020B0503020204020204" pitchFamily="34" charset="-122"/>
                <a:ea typeface="微软雅黑" panose="020B0503020204020204" pitchFamily="34" charset="-122"/>
                <a:cs typeface="+mn-ea"/>
                <a:sym typeface="+mn-ea"/>
              </a:rPr>
              <a:t>。</a:t>
            </a:r>
            <a:endParaRPr lang="zh-CN" altLang="en-US" sz="2000" dirty="0">
              <a:solidFill>
                <a:srgbClr val="595959"/>
              </a:solidFill>
              <a:latin typeface="微软雅黑" panose="020B0503020204020204" pitchFamily="34" charset="-122"/>
              <a:ea typeface="微软雅黑" panose="020B0503020204020204" pitchFamily="34" charset="-122"/>
              <a:cs typeface="+mn-ea"/>
            </a:endParaRPr>
          </a:p>
        </p:txBody>
      </p:sp>
      <p:pic>
        <p:nvPicPr>
          <p:cNvPr id="4" name="Picture 4" descr="https://timgsa.baidu.com/timg?image&amp;quality=80&amp;size=b9999_10000&amp;sec=1553764787053&amp;di=63201b69439172d2f26edff5c9a921d9&amp;imgtype=0&amp;src=http%3A%2F%2Fscimg.jb51.net%2Fallimg%2F150701%2F14-150F11I343I7.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047534" y="4221882"/>
            <a:ext cx="1842341" cy="23410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863" y="572758"/>
            <a:ext cx="3007988"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custDataLst>
              <p:tags r:id="rId1"/>
            </p:custDataLst>
          </p:nvPr>
        </p:nvGrpSpPr>
        <p:grpSpPr>
          <a:xfrm>
            <a:off x="3119265" y="2230089"/>
            <a:ext cx="1192190" cy="613062"/>
            <a:chOff x="2215144" y="982844"/>
            <a:chExt cx="1244730" cy="842780"/>
          </a:xfrm>
        </p:grpSpPr>
        <p:sp>
          <p:nvSpPr>
            <p:cNvPr id="46" name="平行四边形 45"/>
            <p:cNvSpPr/>
            <p:nvPr>
              <p:custDataLst>
                <p:tags r:id="rId2"/>
              </p:custDataLst>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custDataLst>
                <p:tags r:id="rId3"/>
              </p:custDataLst>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custDataLst>
              <p:tags r:id="rId4"/>
            </p:custDataLst>
          </p:nvPr>
        </p:nvGrpSpPr>
        <p:grpSpPr>
          <a:xfrm>
            <a:off x="3119265" y="3222242"/>
            <a:ext cx="1192190" cy="618406"/>
            <a:chOff x="2215144" y="2026500"/>
            <a:chExt cx="1244730" cy="850129"/>
          </a:xfrm>
        </p:grpSpPr>
        <p:sp>
          <p:nvSpPr>
            <p:cNvPr id="49" name="平行四边形 48"/>
            <p:cNvSpPr/>
            <p:nvPr>
              <p:custDataLst>
                <p:tags r:id="rId5"/>
              </p:custDataLst>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custDataLst>
                <p:tags r:id="rId6"/>
              </p:custDataLst>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custDataLst>
              <p:tags r:id="rId7"/>
            </p:custDataLst>
          </p:nvPr>
        </p:nvGrpSpPr>
        <p:grpSpPr>
          <a:xfrm>
            <a:off x="3119265" y="4224575"/>
            <a:ext cx="1192190" cy="614525"/>
            <a:chOff x="2215144" y="3084852"/>
            <a:chExt cx="1244730" cy="844793"/>
          </a:xfrm>
        </p:grpSpPr>
        <p:sp>
          <p:nvSpPr>
            <p:cNvPr id="52" name="平行四边形 51"/>
            <p:cNvSpPr/>
            <p:nvPr>
              <p:custDataLst>
                <p:tags r:id="rId8"/>
              </p:custDataLst>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3" name="文本框 11"/>
            <p:cNvSpPr txBox="1"/>
            <p:nvPr>
              <p:custDataLst>
                <p:tags r:id="rId9"/>
              </p:custDataLst>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custDataLst>
              <p:tags r:id="rId10"/>
            </p:custDataLst>
          </p:nvPr>
        </p:nvGrpSpPr>
        <p:grpSpPr>
          <a:xfrm>
            <a:off x="4024817" y="2207910"/>
            <a:ext cx="5142331" cy="613062"/>
            <a:chOff x="4315150" y="953426"/>
            <a:chExt cx="3857250" cy="540057"/>
          </a:xfrm>
        </p:grpSpPr>
        <p:sp>
          <p:nvSpPr>
            <p:cNvPr id="61" name="矩形 60"/>
            <p:cNvSpPr/>
            <p:nvPr>
              <p:custDataLst>
                <p:tags r:id="rId11"/>
              </p:custDataLst>
            </p:nvPr>
          </p:nvSpPr>
          <p:spPr>
            <a:xfrm>
              <a:off x="4841196" y="1036090"/>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任务：管理数据库</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custDataLst>
                <p:tags r:id="rId12"/>
              </p:custDataLst>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custDataLst>
              <p:tags r:id="rId13"/>
            </p:custDataLst>
          </p:nvPr>
        </p:nvGrpSpPr>
        <p:grpSpPr>
          <a:xfrm>
            <a:off x="4024817" y="3205416"/>
            <a:ext cx="5142331" cy="613062"/>
            <a:chOff x="4315150" y="1647579"/>
            <a:chExt cx="3857250" cy="540057"/>
          </a:xfrm>
        </p:grpSpPr>
        <p:sp>
          <p:nvSpPr>
            <p:cNvPr id="64" name="矩形 63"/>
            <p:cNvSpPr/>
            <p:nvPr>
              <p:custDataLst>
                <p:tags r:id="rId14"/>
              </p:custDataLst>
            </p:nvPr>
          </p:nvSpPr>
          <p:spPr>
            <a:xfrm>
              <a:off x="4841196" y="1730243"/>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任务：管理表</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custDataLst>
                <p:tags r:id="rId15"/>
              </p:custDataLst>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custDataLst>
              <p:tags r:id="rId16"/>
            </p:custDataLst>
          </p:nvPr>
        </p:nvGrpSpPr>
        <p:grpSpPr>
          <a:xfrm>
            <a:off x="4024817" y="4202922"/>
            <a:ext cx="5142331" cy="613062"/>
            <a:chOff x="4315150" y="2341731"/>
            <a:chExt cx="3857250" cy="540057"/>
          </a:xfrm>
        </p:grpSpPr>
        <p:sp>
          <p:nvSpPr>
            <p:cNvPr id="67" name="矩形 66"/>
            <p:cNvSpPr/>
            <p:nvPr>
              <p:custDataLst>
                <p:tags r:id="rId17"/>
              </p:custDataLst>
            </p:nvPr>
          </p:nvSpPr>
          <p:spPr>
            <a:xfrm>
              <a:off x="4841197" y="2424395"/>
              <a:ext cx="2827146"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任务：管理分区</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8" name="平行四边形 67"/>
            <p:cNvSpPr/>
            <p:nvPr>
              <p:custDataLst>
                <p:tags r:id="rId18"/>
              </p:custDataLst>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组合 20"/>
          <p:cNvGrpSpPr/>
          <p:nvPr>
            <p:custDataLst>
              <p:tags r:id="rId19"/>
            </p:custDataLst>
          </p:nvPr>
        </p:nvGrpSpPr>
        <p:grpSpPr>
          <a:xfrm>
            <a:off x="3083809" y="5191533"/>
            <a:ext cx="1192190" cy="614525"/>
            <a:chOff x="2215144" y="3084852"/>
            <a:chExt cx="1244730" cy="844793"/>
          </a:xfrm>
        </p:grpSpPr>
        <p:sp>
          <p:nvSpPr>
            <p:cNvPr id="22" name="平行四边形 21"/>
            <p:cNvSpPr/>
            <p:nvPr>
              <p:custDataLst>
                <p:tags r:id="rId20"/>
              </p:custDataLst>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23" name="文本框 11"/>
            <p:cNvSpPr txBox="1"/>
            <p:nvPr>
              <p:custDataLst>
                <p:tags r:id="rId21"/>
              </p:custDataLst>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24" name="组合 23"/>
          <p:cNvGrpSpPr/>
          <p:nvPr>
            <p:custDataLst>
              <p:tags r:id="rId22"/>
            </p:custDataLst>
          </p:nvPr>
        </p:nvGrpSpPr>
        <p:grpSpPr>
          <a:xfrm>
            <a:off x="3989361" y="5169880"/>
            <a:ext cx="5142331" cy="613062"/>
            <a:chOff x="4315150" y="2341731"/>
            <a:chExt cx="3857250" cy="540057"/>
          </a:xfrm>
        </p:grpSpPr>
        <p:sp>
          <p:nvSpPr>
            <p:cNvPr id="25" name="矩形 24"/>
            <p:cNvSpPr/>
            <p:nvPr>
              <p:custDataLst>
                <p:tags r:id="rId23"/>
              </p:custDataLst>
            </p:nvPr>
          </p:nvSpPr>
          <p:spPr>
            <a:xfrm>
              <a:off x="4841197" y="2424395"/>
              <a:ext cx="2827146"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任务：创建分桶表</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平行四边形 25"/>
            <p:cNvSpPr/>
            <p:nvPr>
              <p:custDataLst>
                <p:tags r:id="rId24"/>
              </p:custDataLst>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863" y="572758"/>
            <a:ext cx="3007988"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custDataLst>
              <p:tags r:id="rId1"/>
            </p:custDataLst>
          </p:nvPr>
        </p:nvGrpSpPr>
        <p:grpSpPr>
          <a:xfrm>
            <a:off x="3119265" y="2230089"/>
            <a:ext cx="1192190" cy="613062"/>
            <a:chOff x="2215144" y="982844"/>
            <a:chExt cx="1244730" cy="842780"/>
          </a:xfrm>
        </p:grpSpPr>
        <p:sp>
          <p:nvSpPr>
            <p:cNvPr id="46" name="平行四边形 45"/>
            <p:cNvSpPr/>
            <p:nvPr>
              <p:custDataLst>
                <p:tags r:id="rId2"/>
              </p:custDataLst>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custDataLst>
                <p:tags r:id="rId3"/>
              </p:custDataLst>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05</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custDataLst>
              <p:tags r:id="rId4"/>
            </p:custDataLst>
          </p:nvPr>
        </p:nvGrpSpPr>
        <p:grpSpPr>
          <a:xfrm>
            <a:off x="3119265" y="3222242"/>
            <a:ext cx="1192190" cy="618406"/>
            <a:chOff x="2215144" y="2026500"/>
            <a:chExt cx="1244730" cy="850129"/>
          </a:xfrm>
        </p:grpSpPr>
        <p:sp>
          <p:nvSpPr>
            <p:cNvPr id="49" name="平行四边形 48"/>
            <p:cNvSpPr/>
            <p:nvPr>
              <p:custDataLst>
                <p:tags r:id="rId5"/>
              </p:custDataLst>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custDataLst>
                <p:tags r:id="rId6"/>
              </p:custDataLst>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06</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custDataLst>
              <p:tags r:id="rId7"/>
            </p:custDataLst>
          </p:nvPr>
        </p:nvGrpSpPr>
        <p:grpSpPr>
          <a:xfrm>
            <a:off x="3119265" y="4224575"/>
            <a:ext cx="1192190" cy="614525"/>
            <a:chOff x="2215144" y="3084852"/>
            <a:chExt cx="1244730" cy="844793"/>
          </a:xfrm>
        </p:grpSpPr>
        <p:sp>
          <p:nvSpPr>
            <p:cNvPr id="52" name="平行四边形 51"/>
            <p:cNvSpPr/>
            <p:nvPr>
              <p:custDataLst>
                <p:tags r:id="rId8"/>
              </p:custDataLst>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3" name="文本框 11"/>
            <p:cNvSpPr txBox="1"/>
            <p:nvPr>
              <p:custDataLst>
                <p:tags r:id="rId9"/>
              </p:custDataLst>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07</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custDataLst>
              <p:tags r:id="rId10"/>
            </p:custDataLst>
          </p:nvPr>
        </p:nvGrpSpPr>
        <p:grpSpPr>
          <a:xfrm>
            <a:off x="4024817" y="2207910"/>
            <a:ext cx="5142331" cy="613062"/>
            <a:chOff x="4315150" y="953426"/>
            <a:chExt cx="3857250" cy="540057"/>
          </a:xfrm>
        </p:grpSpPr>
        <p:sp>
          <p:nvSpPr>
            <p:cNvPr id="61" name="矩形 60"/>
            <p:cNvSpPr/>
            <p:nvPr>
              <p:custDataLst>
                <p:tags r:id="rId11"/>
              </p:custDataLst>
            </p:nvPr>
          </p:nvSpPr>
          <p:spPr>
            <a:xfrm>
              <a:off x="4841196" y="1036090"/>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任务：创建临时表</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custDataLst>
                <p:tags r:id="rId12"/>
              </p:custDataLst>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custDataLst>
              <p:tags r:id="rId13"/>
            </p:custDataLst>
          </p:nvPr>
        </p:nvGrpSpPr>
        <p:grpSpPr>
          <a:xfrm>
            <a:off x="4024817" y="3205416"/>
            <a:ext cx="5142331" cy="613062"/>
            <a:chOff x="4315150" y="1647579"/>
            <a:chExt cx="3857250" cy="540057"/>
          </a:xfrm>
        </p:grpSpPr>
        <p:sp>
          <p:nvSpPr>
            <p:cNvPr id="64" name="矩形 63"/>
            <p:cNvSpPr/>
            <p:nvPr>
              <p:custDataLst>
                <p:tags r:id="rId14"/>
              </p:custDataLst>
            </p:nvPr>
          </p:nvSpPr>
          <p:spPr>
            <a:xfrm>
              <a:off x="4841196" y="1730243"/>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任务：管理视图</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custDataLst>
                <p:tags r:id="rId15"/>
              </p:custDataLst>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custDataLst>
              <p:tags r:id="rId16"/>
            </p:custDataLst>
          </p:nvPr>
        </p:nvGrpSpPr>
        <p:grpSpPr>
          <a:xfrm>
            <a:off x="4024817" y="4202922"/>
            <a:ext cx="5142331" cy="613062"/>
            <a:chOff x="4315150" y="2341731"/>
            <a:chExt cx="3857250" cy="540057"/>
          </a:xfrm>
        </p:grpSpPr>
        <p:sp>
          <p:nvSpPr>
            <p:cNvPr id="67" name="矩形 66"/>
            <p:cNvSpPr/>
            <p:nvPr>
              <p:custDataLst>
                <p:tags r:id="rId17"/>
              </p:custDataLst>
            </p:nvPr>
          </p:nvSpPr>
          <p:spPr>
            <a:xfrm>
              <a:off x="4841197" y="2424395"/>
              <a:ext cx="2827146"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任务：管理物化视图</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8" name="平行四边形 67"/>
            <p:cNvSpPr/>
            <p:nvPr>
              <p:custDataLst>
                <p:tags r:id="rId18"/>
              </p:custDataLst>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4641215"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任务：管理</a:t>
            </a:r>
            <a:r>
              <a:rPr lang="zh-CN" sz="4000" b="1" dirty="0">
                <a:solidFill>
                  <a:srgbClr val="595959"/>
                </a:solidFill>
                <a:latin typeface="微软雅黑" panose="020B0503020204020204" pitchFamily="34" charset="-122"/>
                <a:ea typeface="微软雅黑" panose="020B0503020204020204" pitchFamily="34" charset="-122"/>
                <a:cs typeface="+mn-ea"/>
                <a:sym typeface="+mn-lt"/>
              </a:rPr>
              <a:t>数据库</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3.1</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了解数据库操作，能够使用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语句完成</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数据库的创建操作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54646" y="1269554"/>
            <a:ext cx="10369151"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中，系统默认提供一个名为</a:t>
            </a:r>
            <a:r>
              <a:rPr lang="en-US" altLang="zh-CN" sz="2000" dirty="0">
                <a:solidFill>
                  <a:srgbClr val="1369B2"/>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的数据库供用户使用。不过，在实际应用中，通常需要根据具体的业务需求创建对应的数据库，以实现更清晰的数据组织。在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中创建数据库的语法格式如下。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圆角 7"/>
          <p:cNvSpPr/>
          <p:nvPr/>
        </p:nvSpPr>
        <p:spPr>
          <a:xfrm>
            <a:off x="1054646" y="2997746"/>
            <a:ext cx="10216594" cy="359484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矩形 10"/>
          <p:cNvSpPr/>
          <p:nvPr/>
        </p:nvSpPr>
        <p:spPr>
          <a:xfrm>
            <a:off x="1630710" y="3751796"/>
            <a:ext cx="8856984" cy="24143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1990751" y="3861842"/>
            <a:ext cx="6836487" cy="212090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DATABASE [IF NOT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database_comment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[LOCATION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hdfs_path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[MANAGEDLOCATION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hdfs_path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[WITH DBPROPERTIES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圆角 12"/>
          <p:cNvSpPr/>
          <p:nvPr/>
        </p:nvSpPr>
        <p:spPr>
          <a:xfrm>
            <a:off x="2012881" y="278172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文本框 28"/>
          <p:cNvSpPr txBox="1"/>
          <p:nvPr/>
        </p:nvSpPr>
        <p:spPr>
          <a:xfrm>
            <a:off x="2084889" y="280790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990751" y="3882147"/>
            <a:ext cx="2160240"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flipV="1">
            <a:off x="4150991" y="3669427"/>
            <a:ext cx="0" cy="38483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630710" y="3257182"/>
            <a:ext cx="3240360" cy="3848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文本框 7"/>
          <p:cNvSpPr txBox="1"/>
          <p:nvPr/>
        </p:nvSpPr>
        <p:spPr>
          <a:xfrm>
            <a:off x="1630708" y="3240056"/>
            <a:ext cx="3312365"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中创建一个新的数据库</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9" name="矩形 18"/>
          <p:cNvSpPr/>
          <p:nvPr/>
        </p:nvSpPr>
        <p:spPr>
          <a:xfrm>
            <a:off x="4166702" y="3881771"/>
            <a:ext cx="1712479"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0" name="直接箭头连接符 19"/>
          <p:cNvCxnSpPr/>
          <p:nvPr/>
        </p:nvCxnSpPr>
        <p:spPr>
          <a:xfrm flipV="1">
            <a:off x="5879181" y="3612081"/>
            <a:ext cx="0" cy="38483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042035" y="3208018"/>
            <a:ext cx="3501441" cy="3848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文本框 7"/>
          <p:cNvSpPr txBox="1"/>
          <p:nvPr/>
        </p:nvSpPr>
        <p:spPr>
          <a:xfrm>
            <a:off x="5042034" y="3190892"/>
            <a:ext cx="3695333"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用于在创建数据库前进行存在性判断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3" name="矩形 22"/>
          <p:cNvSpPr/>
          <p:nvPr/>
        </p:nvSpPr>
        <p:spPr>
          <a:xfrm>
            <a:off x="5936516" y="3901367"/>
            <a:ext cx="1094794"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6815286" y="3901367"/>
            <a:ext cx="43204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7281081" y="3721864"/>
            <a:ext cx="2270510" cy="3848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6" name="文本框 7"/>
          <p:cNvSpPr txBox="1"/>
          <p:nvPr/>
        </p:nvSpPr>
        <p:spPr>
          <a:xfrm>
            <a:off x="7281080" y="3704738"/>
            <a:ext cx="2270510"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用于定义数据库的名称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7" name="矩形 26"/>
          <p:cNvSpPr/>
          <p:nvPr/>
        </p:nvSpPr>
        <p:spPr>
          <a:xfrm>
            <a:off x="2047846" y="4290355"/>
            <a:ext cx="1527080"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8" name="直接箭头连接符 27"/>
          <p:cNvCxnSpPr/>
          <p:nvPr/>
        </p:nvCxnSpPr>
        <p:spPr>
          <a:xfrm>
            <a:off x="3574926" y="4299660"/>
            <a:ext cx="370615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7301058" y="4203672"/>
            <a:ext cx="2682579" cy="3848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0" name="文本框 7"/>
          <p:cNvSpPr txBox="1"/>
          <p:nvPr/>
        </p:nvSpPr>
        <p:spPr>
          <a:xfrm>
            <a:off x="7301057" y="4186546"/>
            <a:ext cx="284150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用于为数据库添加描述信息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2" name="矩形 31"/>
          <p:cNvSpPr/>
          <p:nvPr/>
        </p:nvSpPr>
        <p:spPr>
          <a:xfrm>
            <a:off x="2084889" y="4763150"/>
            <a:ext cx="1368152"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3" name="直接箭头连接符 32"/>
          <p:cNvCxnSpPr/>
          <p:nvPr/>
        </p:nvCxnSpPr>
        <p:spPr>
          <a:xfrm>
            <a:off x="2422798" y="4763150"/>
            <a:ext cx="370615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149790" y="4671056"/>
            <a:ext cx="3329792" cy="3848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5" name="文本框 7"/>
          <p:cNvSpPr txBox="1"/>
          <p:nvPr/>
        </p:nvSpPr>
        <p:spPr>
          <a:xfrm>
            <a:off x="6149789" y="4653930"/>
            <a:ext cx="361782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用于指定数据库在</a:t>
            </a:r>
            <a:r>
              <a:rPr lang="en-US" altLang="zh-CN" sz="1600" dirty="0">
                <a:solidFill>
                  <a:srgbClr val="FF0000"/>
                </a:solidFill>
                <a:latin typeface="微软雅黑" panose="020B0503020204020204" pitchFamily="34" charset="-122"/>
                <a:ea typeface="微软雅黑" panose="020B0503020204020204" pitchFamily="34" charset="-122"/>
              </a:rPr>
              <a:t>HDFS</a:t>
            </a:r>
            <a:r>
              <a:rPr lang="zh-CN" altLang="en-US" sz="1600" dirty="0">
                <a:solidFill>
                  <a:srgbClr val="FF0000"/>
                </a:solidFill>
                <a:latin typeface="微软雅黑" panose="020B0503020204020204" pitchFamily="34" charset="-122"/>
                <a:ea typeface="微软雅黑" panose="020B0503020204020204" pitchFamily="34" charset="-122"/>
              </a:rPr>
              <a:t>上的根目录</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6" name="矩形 35"/>
          <p:cNvSpPr/>
          <p:nvPr/>
        </p:nvSpPr>
        <p:spPr>
          <a:xfrm>
            <a:off x="2127310" y="5214645"/>
            <a:ext cx="2527736"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7" name="直接箭头连接符 36"/>
          <p:cNvCxnSpPr/>
          <p:nvPr/>
        </p:nvCxnSpPr>
        <p:spPr>
          <a:xfrm>
            <a:off x="2443635" y="5214645"/>
            <a:ext cx="370615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170674" y="5138440"/>
            <a:ext cx="3329792" cy="3848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9" name="文本框 7"/>
          <p:cNvSpPr txBox="1"/>
          <p:nvPr/>
        </p:nvSpPr>
        <p:spPr>
          <a:xfrm>
            <a:off x="6170673" y="5121314"/>
            <a:ext cx="361782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指定数据库中内部表的存储路径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0" name="矩形 39"/>
          <p:cNvSpPr/>
          <p:nvPr/>
        </p:nvSpPr>
        <p:spPr>
          <a:xfrm>
            <a:off x="2128614" y="5638959"/>
            <a:ext cx="2527736"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1" name="直接箭头连接符 40"/>
          <p:cNvCxnSpPr/>
          <p:nvPr/>
        </p:nvCxnSpPr>
        <p:spPr>
          <a:xfrm>
            <a:off x="2533067" y="6010983"/>
            <a:ext cx="370615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256780" y="5976026"/>
            <a:ext cx="2286696" cy="3848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3" name="文本框 7"/>
          <p:cNvSpPr txBox="1"/>
          <p:nvPr/>
        </p:nvSpPr>
        <p:spPr>
          <a:xfrm>
            <a:off x="6256779" y="5958900"/>
            <a:ext cx="252773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用于为数据库添加属性</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5850675" y="1901506"/>
            <a:ext cx="5141075" cy="280794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MySQL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中构建</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运行所需的元数据表结构时，系统默认将表的字符集设置为</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latin1</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。这将导致当用户在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中创建数据库并指定中文描述信息或属性时，出现乱码问题。为解决该问题，需要在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MySQL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中存储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元数据的</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remote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数据库</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执行如下操作。</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54646" y="1413570"/>
            <a:ext cx="4320480" cy="46580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506496"/>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642235"/>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413570"/>
            <a:ext cx="8568952" cy="18898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595959"/>
                </a:solidFill>
              </a:rPr>
              <a:t>DBS</a:t>
            </a:r>
            <a:r>
              <a:rPr lang="zh-CN" altLang="en-US" sz="2000" dirty="0">
                <a:solidFill>
                  <a:srgbClr val="595959"/>
                </a:solidFill>
              </a:rPr>
              <a:t>表中的</a:t>
            </a:r>
            <a:r>
              <a:rPr lang="en-US" altLang="zh-CN" sz="2000" dirty="0">
                <a:solidFill>
                  <a:srgbClr val="1369B2"/>
                </a:solidFill>
              </a:rPr>
              <a:t>DESC</a:t>
            </a:r>
            <a:r>
              <a:rPr lang="zh-CN" altLang="en-US" sz="2000" dirty="0">
                <a:solidFill>
                  <a:srgbClr val="1369B2"/>
                </a:solidFill>
              </a:rPr>
              <a:t>字段</a:t>
            </a:r>
            <a:r>
              <a:rPr lang="zh-CN" altLang="en-US" sz="2000" dirty="0">
                <a:solidFill>
                  <a:srgbClr val="595959"/>
                </a:solidFill>
              </a:rPr>
              <a:t>用于存储数据库的描述信息，因此需要将该字段的</a:t>
            </a:r>
            <a:r>
              <a:rPr lang="zh-CN" altLang="en-US" sz="2000" dirty="0">
                <a:solidFill>
                  <a:srgbClr val="1369B2"/>
                </a:solidFill>
              </a:rPr>
              <a:t>字符集</a:t>
            </a:r>
            <a:r>
              <a:rPr lang="zh-CN" altLang="en-US" sz="2000" dirty="0">
                <a:solidFill>
                  <a:srgbClr val="595959"/>
                </a:solidFill>
              </a:rPr>
              <a:t>和</a:t>
            </a:r>
            <a:r>
              <a:rPr lang="zh-CN" altLang="en-US" sz="2000" dirty="0">
                <a:solidFill>
                  <a:srgbClr val="1369B2"/>
                </a:solidFill>
              </a:rPr>
              <a:t>排序规则</a:t>
            </a:r>
            <a:r>
              <a:rPr lang="zh-CN" altLang="en-US" sz="2000" dirty="0">
                <a:solidFill>
                  <a:srgbClr val="595959"/>
                </a:solidFill>
              </a:rPr>
              <a:t>修改为</a:t>
            </a:r>
            <a:r>
              <a:rPr lang="en-US" altLang="zh-CN" sz="2000" dirty="0">
                <a:solidFill>
                  <a:srgbClr val="1369B2"/>
                </a:solidFill>
              </a:rPr>
              <a:t>utf8mb4</a:t>
            </a:r>
            <a:r>
              <a:rPr lang="zh-CN" altLang="en-US" sz="2000" dirty="0">
                <a:solidFill>
                  <a:srgbClr val="595959"/>
                </a:solidFill>
              </a:rPr>
              <a:t>和</a:t>
            </a:r>
            <a:r>
              <a:rPr lang="en-US" altLang="zh-CN" sz="2000" dirty="0">
                <a:solidFill>
                  <a:srgbClr val="1369B2"/>
                </a:solidFill>
              </a:rPr>
              <a:t>utf8mb4_unicode_ci</a:t>
            </a:r>
            <a:r>
              <a:rPr lang="zh-CN" altLang="en-US" sz="2000" dirty="0">
                <a:solidFill>
                  <a:srgbClr val="595959"/>
                </a:solidFill>
              </a:rPr>
              <a:t>，以确保中文内容能够正常存储与显示。在虚拟机</a:t>
            </a:r>
            <a:r>
              <a:rPr lang="en-US" altLang="zh-CN" sz="2000" dirty="0">
                <a:solidFill>
                  <a:srgbClr val="595959"/>
                </a:solidFill>
              </a:rPr>
              <a:t>Node03</a:t>
            </a:r>
            <a:r>
              <a:rPr lang="zh-CN" altLang="en-US" sz="2000" dirty="0">
                <a:solidFill>
                  <a:srgbClr val="595959"/>
                </a:solidFill>
              </a:rPr>
              <a:t>中使用</a:t>
            </a:r>
            <a:r>
              <a:rPr lang="en-US" altLang="zh-CN" sz="2000" dirty="0">
                <a:solidFill>
                  <a:srgbClr val="595959"/>
                </a:solidFill>
              </a:rPr>
              <a:t>root</a:t>
            </a:r>
            <a:r>
              <a:rPr lang="zh-CN" altLang="en-US" sz="2000" dirty="0">
                <a:solidFill>
                  <a:srgbClr val="595959"/>
                </a:solidFill>
              </a:rPr>
              <a:t>用户登录</a:t>
            </a:r>
            <a:r>
              <a:rPr lang="en-US" altLang="zh-CN" sz="2000" dirty="0">
                <a:solidFill>
                  <a:srgbClr val="595959"/>
                </a:solidFill>
              </a:rPr>
              <a:t>MySQL</a:t>
            </a:r>
            <a:r>
              <a:rPr lang="zh-CN" altLang="en-US" sz="2000" dirty="0">
                <a:solidFill>
                  <a:srgbClr val="595959"/>
                </a:solidFill>
              </a:rPr>
              <a:t>，在</a:t>
            </a:r>
            <a:r>
              <a:rPr lang="en-US" altLang="zh-CN" sz="2000" dirty="0">
                <a:solidFill>
                  <a:srgbClr val="595959"/>
                </a:solidFill>
              </a:rPr>
              <a:t>MySQL</a:t>
            </a:r>
            <a:r>
              <a:rPr lang="zh-CN" altLang="en-US" sz="2000" dirty="0">
                <a:solidFill>
                  <a:srgbClr val="595959"/>
                </a:solidFill>
              </a:rPr>
              <a:t>命令行界面执行如下命令。</a:t>
            </a:r>
            <a:endParaRPr lang="zh-CN" altLang="en-US" sz="2000" dirty="0">
              <a:solidFill>
                <a:srgbClr val="595959"/>
              </a:solidFill>
            </a:endParaRPr>
          </a:p>
        </p:txBody>
      </p:sp>
      <p:sp>
        <p:nvSpPr>
          <p:cNvPr id="23" name="矩形 22"/>
          <p:cNvSpPr/>
          <p:nvPr/>
        </p:nvSpPr>
        <p:spPr>
          <a:xfrm>
            <a:off x="3142878" y="3635477"/>
            <a:ext cx="7992888" cy="2386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4" name="矩形 23"/>
          <p:cNvSpPr/>
          <p:nvPr/>
        </p:nvSpPr>
        <p:spPr>
          <a:xfrm>
            <a:off x="3502919" y="3861842"/>
            <a:ext cx="7272807"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remote.DBS</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MODIFY COLUMN `DESC` VARCHAR(4000)</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CHARACTER SET utf8mb4</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COLLATE utf8mb4_unicode_ci;</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506496"/>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642235"/>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413570"/>
            <a:ext cx="8568952" cy="18898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DATABASE_PARAMS</a:t>
            </a:r>
            <a:r>
              <a:rPr lang="zh-CN" altLang="en-US" sz="2000" dirty="0">
                <a:solidFill>
                  <a:srgbClr val="595959"/>
                </a:solidFill>
              </a:rPr>
              <a:t>表中的</a:t>
            </a:r>
            <a:r>
              <a:rPr lang="en-US" altLang="zh-CN" sz="2000" dirty="0">
                <a:solidFill>
                  <a:srgbClr val="1369B2"/>
                </a:solidFill>
              </a:rPr>
              <a:t>PARAM_KEY</a:t>
            </a:r>
            <a:r>
              <a:rPr lang="zh-CN" altLang="en-US" sz="2000" dirty="0">
                <a:solidFill>
                  <a:srgbClr val="595959"/>
                </a:solidFill>
              </a:rPr>
              <a:t>和</a:t>
            </a:r>
            <a:r>
              <a:rPr lang="en-US" altLang="zh-CN" sz="2000" dirty="0">
                <a:solidFill>
                  <a:srgbClr val="1369B2"/>
                </a:solidFill>
              </a:rPr>
              <a:t>PARAM_VALUE</a:t>
            </a:r>
            <a:r>
              <a:rPr lang="zh-CN" altLang="en-US" sz="2000" dirty="0">
                <a:solidFill>
                  <a:srgbClr val="595959"/>
                </a:solidFill>
              </a:rPr>
              <a:t>字段用于存储数据库的属性名称和属性值，因此需要将这两个字段的字符集和排序规则修改为</a:t>
            </a:r>
            <a:r>
              <a:rPr lang="en-US" altLang="zh-CN" sz="2000" dirty="0">
                <a:solidFill>
                  <a:srgbClr val="1369B2"/>
                </a:solidFill>
              </a:rPr>
              <a:t>utf8mb4</a:t>
            </a:r>
            <a:r>
              <a:rPr lang="zh-CN" altLang="en-US" sz="2000" dirty="0">
                <a:solidFill>
                  <a:srgbClr val="595959"/>
                </a:solidFill>
              </a:rPr>
              <a:t>和</a:t>
            </a:r>
            <a:r>
              <a:rPr lang="en-US" altLang="zh-CN" sz="2000" dirty="0">
                <a:solidFill>
                  <a:srgbClr val="1369B2"/>
                </a:solidFill>
              </a:rPr>
              <a:t>utf8mb4_unicode_ci</a:t>
            </a:r>
            <a:r>
              <a:rPr lang="zh-CN" altLang="en-US" sz="2000" dirty="0">
                <a:solidFill>
                  <a:srgbClr val="595959"/>
                </a:solidFill>
              </a:rPr>
              <a:t>，以确保中文内容能够正常存储与显示。在虚拟机</a:t>
            </a:r>
            <a:r>
              <a:rPr lang="en-US" altLang="zh-CN" sz="2000" dirty="0">
                <a:solidFill>
                  <a:srgbClr val="595959"/>
                </a:solidFill>
              </a:rPr>
              <a:t>Node03</a:t>
            </a:r>
            <a:r>
              <a:rPr lang="zh-CN" altLang="en-US" sz="2000" dirty="0">
                <a:solidFill>
                  <a:srgbClr val="595959"/>
                </a:solidFill>
              </a:rPr>
              <a:t>中使用</a:t>
            </a:r>
            <a:r>
              <a:rPr lang="en-US" altLang="zh-CN" sz="2000" dirty="0">
                <a:solidFill>
                  <a:srgbClr val="595959"/>
                </a:solidFill>
              </a:rPr>
              <a:t>root</a:t>
            </a:r>
            <a:r>
              <a:rPr lang="zh-CN" altLang="en-US" sz="2000" dirty="0">
                <a:solidFill>
                  <a:srgbClr val="595959"/>
                </a:solidFill>
              </a:rPr>
              <a:t>用户登录</a:t>
            </a:r>
            <a:r>
              <a:rPr lang="en-US" altLang="zh-CN" sz="2000" dirty="0">
                <a:solidFill>
                  <a:srgbClr val="595959"/>
                </a:solidFill>
              </a:rPr>
              <a:t>MySQL</a:t>
            </a:r>
            <a:r>
              <a:rPr lang="zh-CN" altLang="en-US" sz="2000" dirty="0">
                <a:solidFill>
                  <a:srgbClr val="595959"/>
                </a:solidFill>
              </a:rPr>
              <a:t>，在</a:t>
            </a:r>
            <a:r>
              <a:rPr lang="en-US" altLang="zh-CN" sz="2000" dirty="0">
                <a:solidFill>
                  <a:srgbClr val="595959"/>
                </a:solidFill>
              </a:rPr>
              <a:t>MySQL</a:t>
            </a:r>
            <a:r>
              <a:rPr lang="zh-CN" altLang="en-US" sz="2000" dirty="0">
                <a:solidFill>
                  <a:srgbClr val="595959"/>
                </a:solidFill>
              </a:rPr>
              <a:t>命令行界面执行如下命令。</a:t>
            </a:r>
            <a:endParaRPr lang="zh-CN" altLang="en-US" sz="2000" dirty="0">
              <a:solidFill>
                <a:srgbClr val="595959"/>
              </a:solidFill>
            </a:endParaRPr>
          </a:p>
        </p:txBody>
      </p:sp>
      <p:sp>
        <p:nvSpPr>
          <p:cNvPr id="23" name="矩形 22"/>
          <p:cNvSpPr/>
          <p:nvPr/>
        </p:nvSpPr>
        <p:spPr>
          <a:xfrm>
            <a:off x="3142878" y="3635477"/>
            <a:ext cx="7992888" cy="27466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4" name="矩形 23"/>
          <p:cNvSpPr/>
          <p:nvPr/>
        </p:nvSpPr>
        <p:spPr>
          <a:xfrm>
            <a:off x="3502919" y="3861842"/>
            <a:ext cx="7272807" cy="234628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remote.DATABASE_PARAMS</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MODIFY COLUMN `PARAM_KEY`   VARCHAR(180)  CHARACTER SET utf8mb4 COLLATE utf8mb4_unicode_ci,</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MODIFY COLUMN `PARAM_VALUE` VARCHAR(4000) CHARACTER SET utf8mb4 COLLATE utf8mb4_unicode_ci;</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506496"/>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642235"/>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413570"/>
            <a:ext cx="8148279"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接下来，演示如何在</a:t>
            </a:r>
            <a:r>
              <a:rPr lang="en-US" altLang="zh-CN" sz="2000" dirty="0">
                <a:solidFill>
                  <a:srgbClr val="595959"/>
                </a:solidFill>
              </a:rPr>
              <a:t>Hive</a:t>
            </a:r>
            <a:r>
              <a:rPr lang="zh-CN" altLang="en-US" sz="2000" dirty="0">
                <a:solidFill>
                  <a:srgbClr val="595959"/>
                </a:solidFill>
              </a:rPr>
              <a:t>中创建名为</a:t>
            </a:r>
            <a:r>
              <a:rPr lang="en-US" altLang="zh-CN" sz="2000" dirty="0">
                <a:solidFill>
                  <a:srgbClr val="1369B2"/>
                </a:solidFill>
              </a:rPr>
              <a:t>analytics</a:t>
            </a:r>
            <a:r>
              <a:rPr lang="zh-CN" altLang="en-US" sz="2000" dirty="0">
                <a:solidFill>
                  <a:srgbClr val="595959"/>
                </a:solidFill>
              </a:rPr>
              <a:t>的数据库，具体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23" name="矩形 22"/>
          <p:cNvSpPr/>
          <p:nvPr/>
        </p:nvSpPr>
        <p:spPr>
          <a:xfrm>
            <a:off x="3142878" y="2637706"/>
            <a:ext cx="7992888" cy="39604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4" name="矩形 23"/>
          <p:cNvSpPr/>
          <p:nvPr/>
        </p:nvSpPr>
        <p:spPr>
          <a:xfrm>
            <a:off x="3502918" y="2789307"/>
            <a:ext cx="7272807" cy="373127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DATABASE IF NOT EXISTS analytics</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zh-CN" altLang="en-US"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分析业务数据库</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LOCATION '/data/hive/analytics.db'</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MANAGEDLOCATION '/data/hive/analytics.db/managed'</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WITH DBPROPERTIES (</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'creator'='itcast',</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'created_at'='2025-07-18'</a:t>
            </a:r>
            <a:endPar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s-E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了解数据库操作，能够使用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语句完成</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数据库的查询操作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圆角 26"/>
          <p:cNvSpPr/>
          <p:nvPr/>
        </p:nvSpPr>
        <p:spPr>
          <a:xfrm>
            <a:off x="991180" y="3213769"/>
            <a:ext cx="10216594" cy="266429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989107" y="3754225"/>
            <a:ext cx="7992888" cy="1065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2243274" y="3938282"/>
            <a:ext cx="4300986" cy="499624"/>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DATABASES [LIKE pattern];</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9" name="原创设计师QQ598969553          _4"/>
          <p:cNvSpPr/>
          <p:nvPr/>
        </p:nvSpPr>
        <p:spPr>
          <a:xfrm>
            <a:off x="1016381" y="1341562"/>
            <a:ext cx="1047942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在实际工作中，用户往往需要查看当前操作的</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中有哪些数据库可用，以便确定接下来要进行操作的目标。通过</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查询数据库</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，用户可以快速获取数据库的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名称列表</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中查询数据库的语法格式如下。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8" name="矩形: 圆角 27"/>
          <p:cNvSpPr/>
          <p:nvPr/>
        </p:nvSpPr>
        <p:spPr>
          <a:xfrm>
            <a:off x="1949415" y="298403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021423" y="3010222"/>
            <a:ext cx="136815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具体格式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305370" y="4012187"/>
            <a:ext cx="2349676" cy="3963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9" name="直接箭头连接符 18"/>
          <p:cNvCxnSpPr/>
          <p:nvPr/>
        </p:nvCxnSpPr>
        <p:spPr>
          <a:xfrm flipV="1">
            <a:off x="4655046" y="3679289"/>
            <a:ext cx="0" cy="49962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7"/>
          <p:cNvSpPr txBox="1"/>
          <p:nvPr/>
        </p:nvSpPr>
        <p:spPr>
          <a:xfrm>
            <a:off x="3790950" y="3203519"/>
            <a:ext cx="2467663"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中查询数据库</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3800492" y="3142712"/>
            <a:ext cx="2467663"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4690791" y="4034097"/>
            <a:ext cx="612327" cy="37442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2" name="直接箭头连接符 31"/>
          <p:cNvCxnSpPr/>
          <p:nvPr/>
        </p:nvCxnSpPr>
        <p:spPr>
          <a:xfrm>
            <a:off x="5303118" y="4293890"/>
            <a:ext cx="0" cy="58049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7"/>
          <p:cNvSpPr txBox="1"/>
          <p:nvPr/>
        </p:nvSpPr>
        <p:spPr>
          <a:xfrm>
            <a:off x="4072296" y="4856601"/>
            <a:ext cx="258397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用于按照</a:t>
            </a:r>
            <a:r>
              <a:rPr lang="en-US" altLang="zh-CN" sz="1600" dirty="0">
                <a:solidFill>
                  <a:srgbClr val="FF0000"/>
                </a:solidFill>
                <a:latin typeface="微软雅黑" panose="020B0503020204020204" pitchFamily="34" charset="-122"/>
                <a:ea typeface="微软雅黑" panose="020B0503020204020204" pitchFamily="34" charset="-122"/>
              </a:rPr>
              <a:t>SQL</a:t>
            </a:r>
            <a:r>
              <a:rPr lang="zh-CN" altLang="en-US" sz="1600" dirty="0">
                <a:solidFill>
                  <a:srgbClr val="FF0000"/>
                </a:solidFill>
                <a:latin typeface="微软雅黑" panose="020B0503020204020204" pitchFamily="34" charset="-122"/>
                <a:ea typeface="微软雅黑" panose="020B0503020204020204" pitchFamily="34" charset="-122"/>
              </a:rPr>
              <a:t>通配符模式匹配数据库名称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072296" y="4857299"/>
            <a:ext cx="2583978" cy="7164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5" name="矩形 34"/>
          <p:cNvSpPr/>
          <p:nvPr/>
        </p:nvSpPr>
        <p:spPr>
          <a:xfrm>
            <a:off x="5346809" y="4034270"/>
            <a:ext cx="954236" cy="40363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6" name="直接箭头连接符 35"/>
          <p:cNvCxnSpPr/>
          <p:nvPr/>
        </p:nvCxnSpPr>
        <p:spPr>
          <a:xfrm>
            <a:off x="5948929" y="4034097"/>
            <a:ext cx="79208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文本框 7"/>
          <p:cNvSpPr txBox="1"/>
          <p:nvPr/>
        </p:nvSpPr>
        <p:spPr>
          <a:xfrm>
            <a:off x="6798427" y="3765808"/>
            <a:ext cx="1951593"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用于指定匹配模式，用单引号包裹</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8" name="矩形 37"/>
          <p:cNvSpPr/>
          <p:nvPr/>
        </p:nvSpPr>
        <p:spPr>
          <a:xfrm>
            <a:off x="6774243" y="3765808"/>
            <a:ext cx="2119694" cy="69004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701602"/>
            <a:ext cx="864048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773379"/>
            <a:ext cx="7722790"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783125"/>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773379"/>
            <a:ext cx="7722790"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接下来，演示如何在</a:t>
            </a:r>
            <a:r>
              <a:rPr lang="en-US" altLang="zh-CN" sz="1600" dirty="0">
                <a:solidFill>
                  <a:srgbClr val="595959"/>
                </a:solidFill>
                <a:latin typeface="微软雅黑" panose="020B0503020204020204" pitchFamily="34" charset="-122"/>
                <a:ea typeface="微软雅黑" panose="020B0503020204020204" pitchFamily="34" charset="-122"/>
              </a:rPr>
              <a:t>Hive</a:t>
            </a:r>
            <a:r>
              <a:rPr lang="zh-CN" altLang="en-US" sz="1600" dirty="0">
                <a:solidFill>
                  <a:srgbClr val="595959"/>
                </a:solidFill>
                <a:latin typeface="微软雅黑" panose="020B0503020204020204" pitchFamily="34" charset="-122"/>
                <a:ea typeface="微软雅黑" panose="020B0503020204020204" pitchFamily="34" charset="-122"/>
              </a:rPr>
              <a:t>中查询名称以</a:t>
            </a:r>
            <a:r>
              <a:rPr lang="zh-CN" altLang="en-US" sz="1600" dirty="0">
                <a:solidFill>
                  <a:srgbClr val="1369B2"/>
                </a:solidFill>
                <a:latin typeface="微软雅黑" panose="020B0503020204020204" pitchFamily="34" charset="-122"/>
                <a:ea typeface="微软雅黑" panose="020B0503020204020204" pitchFamily="34" charset="-122"/>
              </a:rPr>
              <a:t>字母 </a:t>
            </a:r>
            <a:r>
              <a:rPr lang="en-US" altLang="zh-CN" sz="1600" dirty="0">
                <a:solidFill>
                  <a:srgbClr val="1369B2"/>
                </a:solidFill>
                <a:latin typeface="微软雅黑" panose="020B0503020204020204" pitchFamily="34" charset="-122"/>
                <a:ea typeface="微软雅黑" panose="020B0503020204020204" pitchFamily="34" charset="-122"/>
              </a:rPr>
              <a:t>a </a:t>
            </a:r>
            <a:r>
              <a:rPr lang="zh-CN" altLang="en-US" sz="1600" dirty="0">
                <a:solidFill>
                  <a:srgbClr val="1369B2"/>
                </a:solidFill>
                <a:latin typeface="微软雅黑" panose="020B0503020204020204" pitchFamily="34" charset="-122"/>
                <a:ea typeface="微软雅黑" panose="020B0503020204020204" pitchFamily="34" charset="-122"/>
              </a:rPr>
              <a:t>开头的数据库</a:t>
            </a:r>
            <a:r>
              <a:rPr lang="zh-CN" altLang="en-US" sz="1600" dirty="0">
                <a:solidFill>
                  <a:srgbClr val="595959"/>
                </a:solidFill>
                <a:latin typeface="微软雅黑" panose="020B0503020204020204" pitchFamily="34" charset="-122"/>
                <a:ea typeface="微软雅黑" panose="020B0503020204020204" pitchFamily="34" charset="-122"/>
              </a:rPr>
              <a:t>，具体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3383683"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DATABASES LIKE 'a%';</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原创设计师QQ598969553          _4"/>
          <p:cNvSpPr/>
          <p:nvPr/>
        </p:nvSpPr>
        <p:spPr>
          <a:xfrm>
            <a:off x="1702718" y="3585765"/>
            <a:ext cx="5698843"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上述命令执行完成后的效果如图。</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1" name="图片 2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3718942" y="4197189"/>
            <a:ext cx="4898344" cy="205222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查看数据库信息</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了解数据库操作，能够使用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语句完成</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查看数据库信息的操作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圆角 26"/>
          <p:cNvSpPr/>
          <p:nvPr/>
        </p:nvSpPr>
        <p:spPr>
          <a:xfrm>
            <a:off x="991180" y="3213769"/>
            <a:ext cx="10216594" cy="266429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989107" y="3754225"/>
            <a:ext cx="7992888" cy="1065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2243274" y="3938282"/>
            <a:ext cx="5601726" cy="499624"/>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DESCRIBE DATABASE [EXTENDED]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9" name="原创设计师QQ598969553          _4"/>
          <p:cNvSpPr/>
          <p:nvPr/>
        </p:nvSpPr>
        <p:spPr>
          <a:xfrm>
            <a:off x="1016381" y="1341562"/>
            <a:ext cx="1047942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为便于更清晰地了解已</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创建数据库的详细信息</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，例如数据库的存储位置、描述信息等内容，用户可使用查看数据库信息的命令</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查看指定数据库的元数据</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中查看数据库信息的语法格式如下。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8" name="矩形: 圆角 27"/>
          <p:cNvSpPr/>
          <p:nvPr/>
        </p:nvSpPr>
        <p:spPr>
          <a:xfrm>
            <a:off x="1949415" y="298403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021423" y="3010222"/>
            <a:ext cx="136815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305369" y="4012187"/>
            <a:ext cx="2601467" cy="3963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9" name="直接箭头连接符 18"/>
          <p:cNvCxnSpPr/>
          <p:nvPr/>
        </p:nvCxnSpPr>
        <p:spPr>
          <a:xfrm flipV="1">
            <a:off x="4906836" y="3679289"/>
            <a:ext cx="0" cy="49962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7"/>
          <p:cNvSpPr txBox="1"/>
          <p:nvPr/>
        </p:nvSpPr>
        <p:spPr>
          <a:xfrm>
            <a:off x="3872500" y="2997746"/>
            <a:ext cx="1830404"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中查看数据库信息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3800493" y="3030210"/>
            <a:ext cx="1902412" cy="64907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5" name="矩形 34"/>
          <p:cNvSpPr/>
          <p:nvPr/>
        </p:nvSpPr>
        <p:spPr>
          <a:xfrm>
            <a:off x="4931020" y="4034270"/>
            <a:ext cx="1524223" cy="40363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6" name="直接箭头连接符 35"/>
          <p:cNvCxnSpPr/>
          <p:nvPr/>
        </p:nvCxnSpPr>
        <p:spPr>
          <a:xfrm flipV="1">
            <a:off x="6445971" y="3654685"/>
            <a:ext cx="0" cy="46028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文本框 7"/>
          <p:cNvSpPr txBox="1"/>
          <p:nvPr/>
        </p:nvSpPr>
        <p:spPr>
          <a:xfrm>
            <a:off x="5844508" y="2956166"/>
            <a:ext cx="1951593"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用于显示数据库的属性信息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8" name="矩形 37"/>
          <p:cNvSpPr/>
          <p:nvPr/>
        </p:nvSpPr>
        <p:spPr>
          <a:xfrm>
            <a:off x="5820324" y="2956166"/>
            <a:ext cx="2119694" cy="69004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查看数据库信息</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6513760" y="4034347"/>
            <a:ext cx="1282341" cy="40363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5" name="直接箭头连接符 24"/>
          <p:cNvCxnSpPr/>
          <p:nvPr/>
        </p:nvCxnSpPr>
        <p:spPr>
          <a:xfrm>
            <a:off x="7796101" y="4278692"/>
            <a:ext cx="0" cy="54059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7"/>
          <p:cNvSpPr txBox="1"/>
          <p:nvPr/>
        </p:nvSpPr>
        <p:spPr>
          <a:xfrm>
            <a:off x="6360587" y="4841895"/>
            <a:ext cx="1951593"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用于指定要查看的数据库名称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0" name="矩形 39"/>
          <p:cNvSpPr/>
          <p:nvPr/>
        </p:nvSpPr>
        <p:spPr>
          <a:xfrm>
            <a:off x="6336403" y="4841895"/>
            <a:ext cx="2119694" cy="69004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557586"/>
            <a:ext cx="10368568" cy="4896544"/>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269554"/>
            <a:ext cx="864048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341331"/>
            <a:ext cx="7722790"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351077"/>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341331"/>
            <a:ext cx="7722790"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接下来，演示如何在</a:t>
            </a:r>
            <a:r>
              <a:rPr lang="en-US" altLang="zh-CN" sz="1600" dirty="0">
                <a:solidFill>
                  <a:srgbClr val="595959"/>
                </a:solidFill>
                <a:latin typeface="微软雅黑" panose="020B0503020204020204" pitchFamily="34" charset="-122"/>
                <a:ea typeface="微软雅黑" panose="020B0503020204020204" pitchFamily="34" charset="-122"/>
              </a:rPr>
              <a:t>Hive</a:t>
            </a:r>
            <a:r>
              <a:rPr lang="zh-CN" altLang="en-US" sz="1600" dirty="0">
                <a:solidFill>
                  <a:srgbClr val="595959"/>
                </a:solidFill>
                <a:latin typeface="微软雅黑" panose="020B0503020204020204" pitchFamily="34" charset="-122"/>
                <a:ea typeface="微软雅黑" panose="020B0503020204020204" pitchFamily="34" charset="-122"/>
              </a:rPr>
              <a:t>中</a:t>
            </a:r>
            <a:r>
              <a:rPr lang="zh-CN" altLang="en-US" sz="1600" dirty="0">
                <a:solidFill>
                  <a:srgbClr val="1369B2"/>
                </a:solidFill>
                <a:latin typeface="微软雅黑" panose="020B0503020204020204" pitchFamily="34" charset="-122"/>
                <a:ea typeface="微软雅黑" panose="020B0503020204020204" pitchFamily="34" charset="-122"/>
              </a:rPr>
              <a:t>查看</a:t>
            </a:r>
            <a:r>
              <a:rPr lang="en-US" altLang="zh-CN" sz="1600" dirty="0">
                <a:solidFill>
                  <a:srgbClr val="1369B2"/>
                </a:solidFill>
                <a:latin typeface="微软雅黑" panose="020B0503020204020204" pitchFamily="34" charset="-122"/>
                <a:ea typeface="微软雅黑" panose="020B0503020204020204" pitchFamily="34" charset="-122"/>
              </a:rPr>
              <a:t>analytics</a:t>
            </a:r>
            <a:r>
              <a:rPr lang="zh-CN" altLang="en-US" sz="1600" dirty="0">
                <a:solidFill>
                  <a:srgbClr val="1369B2"/>
                </a:solidFill>
                <a:latin typeface="微软雅黑" panose="020B0503020204020204" pitchFamily="34" charset="-122"/>
                <a:ea typeface="微软雅黑" panose="020B0503020204020204" pitchFamily="34" charset="-122"/>
              </a:rPr>
              <a:t>数据库的信息</a:t>
            </a:r>
            <a:r>
              <a:rPr lang="zh-CN" altLang="en-US" sz="1600" dirty="0">
                <a:solidFill>
                  <a:srgbClr val="595959"/>
                </a:solidFill>
                <a:latin typeface="微软雅黑" panose="020B0503020204020204" pitchFamily="34" charset="-122"/>
                <a:ea typeface="微软雅黑" panose="020B0503020204020204" pitchFamily="34" charset="-122"/>
              </a:rPr>
              <a:t>，具体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069726"/>
            <a:ext cx="7992888" cy="8560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285749"/>
            <a:ext cx="4327851" cy="418191"/>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DESCRIBE DATABASE EXTENDED analytics;</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2925738"/>
            <a:ext cx="9145016" cy="78752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在执行上述命令之前，建议读者通过交互式命令</a:t>
            </a:r>
            <a:r>
              <a:rPr lang="en-US" altLang="zh-CN" sz="1600"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1600" dirty="0" err="1">
                <a:solidFill>
                  <a:srgbClr val="1369B2"/>
                </a:solidFill>
                <a:latin typeface="微软雅黑" panose="020B0503020204020204" pitchFamily="34" charset="-122"/>
                <a:ea typeface="微软雅黑" panose="020B0503020204020204" pitchFamily="34" charset="-122"/>
                <a:cs typeface="+mn-ea"/>
                <a:sym typeface="+mn-lt"/>
              </a:rPr>
              <a:t>outputformat</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将</a:t>
            </a:r>
            <a:r>
              <a:rPr lang="en-US" altLang="zh-CN" sz="1600" dirty="0">
                <a:solidFill>
                  <a:srgbClr val="595959"/>
                </a:solidFill>
                <a:latin typeface="微软雅黑" panose="020B0503020204020204" pitchFamily="34" charset="-122"/>
                <a:ea typeface="微软雅黑" panose="020B0503020204020204" pitchFamily="34" charset="-122"/>
                <a:cs typeface="+mn-ea"/>
                <a:sym typeface="+mn-lt"/>
              </a:rPr>
              <a:t>Beeline</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中查询结果的输出格式设置为</a:t>
            </a:r>
            <a:r>
              <a:rPr lang="en-US" altLang="zh-CN" sz="1600" dirty="0">
                <a:solidFill>
                  <a:srgbClr val="1369B2"/>
                </a:solidFill>
                <a:latin typeface="微软雅黑" panose="020B0503020204020204" pitchFamily="34" charset="-122"/>
                <a:ea typeface="微软雅黑" panose="020B0503020204020204" pitchFamily="34" charset="-122"/>
                <a:cs typeface="+mn-ea"/>
                <a:sym typeface="+mn-lt"/>
              </a:rPr>
              <a:t>vertical</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，以避免信息内容过长导致换行混乱，影响阅读效果，具体命令如下。</a:t>
            </a:r>
            <a:endParaRPr lang="en-US" altLang="zh-CN" sz="16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查看数据库信息</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5" name="图片 1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3646934" y="3857577"/>
            <a:ext cx="4788240" cy="2513843"/>
          </a:xfrm>
          <a:prstGeom prst="rect">
            <a:avLst/>
          </a:prstGeom>
          <a:noFill/>
          <a:ln>
            <a:noFill/>
          </a:ln>
        </p:spPr>
      </p:pic>
      <p:sp>
        <p:nvSpPr>
          <p:cNvPr id="16" name="矩形 15"/>
          <p:cNvSpPr/>
          <p:nvPr/>
        </p:nvSpPr>
        <p:spPr>
          <a:xfrm>
            <a:off x="3659968" y="4653930"/>
            <a:ext cx="709125" cy="1440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7" name="直接箭头连接符 16"/>
          <p:cNvCxnSpPr/>
          <p:nvPr/>
        </p:nvCxnSpPr>
        <p:spPr>
          <a:xfrm flipH="1">
            <a:off x="3263767" y="4653930"/>
            <a:ext cx="76633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607101" y="4296125"/>
            <a:ext cx="1656666"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文本框 7"/>
          <p:cNvSpPr txBox="1"/>
          <p:nvPr/>
        </p:nvSpPr>
        <p:spPr>
          <a:xfrm>
            <a:off x="1607101" y="4300957"/>
            <a:ext cx="1728673"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表示数据库名称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3" name="矩形 22"/>
          <p:cNvSpPr/>
          <p:nvPr/>
        </p:nvSpPr>
        <p:spPr>
          <a:xfrm>
            <a:off x="3659968" y="4798178"/>
            <a:ext cx="709125" cy="1440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flipH="1">
            <a:off x="3286894" y="4806330"/>
            <a:ext cx="76633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143690" y="4722259"/>
            <a:ext cx="2071677" cy="32419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6" name="文本框 7"/>
          <p:cNvSpPr txBox="1"/>
          <p:nvPr/>
        </p:nvSpPr>
        <p:spPr>
          <a:xfrm>
            <a:off x="1054647" y="4674427"/>
            <a:ext cx="2232728"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表示数据库的描述信息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7" name="矩形 26"/>
          <p:cNvSpPr/>
          <p:nvPr/>
        </p:nvSpPr>
        <p:spPr>
          <a:xfrm>
            <a:off x="3650000" y="4939679"/>
            <a:ext cx="709125" cy="1440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8" name="直接箭头连接符 27"/>
          <p:cNvCxnSpPr/>
          <p:nvPr/>
        </p:nvCxnSpPr>
        <p:spPr>
          <a:xfrm flipH="1">
            <a:off x="3248196" y="5083563"/>
            <a:ext cx="766334"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1445007" y="5070454"/>
            <a:ext cx="1769879" cy="54598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0" name="文本框 7"/>
          <p:cNvSpPr txBox="1"/>
          <p:nvPr/>
        </p:nvSpPr>
        <p:spPr>
          <a:xfrm>
            <a:off x="1355964" y="5022622"/>
            <a:ext cx="184395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表示数据库在</a:t>
            </a:r>
            <a:r>
              <a:rPr lang="en-US" altLang="zh-CN" sz="1600" dirty="0">
                <a:solidFill>
                  <a:srgbClr val="FF0000"/>
                </a:solidFill>
                <a:latin typeface="微软雅黑" panose="020B0503020204020204" pitchFamily="34" charset="-122"/>
                <a:ea typeface="微软雅黑" panose="020B0503020204020204" pitchFamily="34" charset="-122"/>
              </a:rPr>
              <a:t>HDFS</a:t>
            </a:r>
            <a:r>
              <a:rPr lang="zh-CN" altLang="en-US" sz="1600" dirty="0">
                <a:solidFill>
                  <a:srgbClr val="FF0000"/>
                </a:solidFill>
                <a:latin typeface="微软雅黑" panose="020B0503020204020204" pitchFamily="34" charset="-122"/>
                <a:ea typeface="微软雅黑" panose="020B0503020204020204" pitchFamily="34" charset="-122"/>
              </a:rPr>
              <a:t>上的根目录</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1" name="矩形 30"/>
          <p:cNvSpPr/>
          <p:nvPr/>
        </p:nvSpPr>
        <p:spPr>
          <a:xfrm>
            <a:off x="3659968" y="5092079"/>
            <a:ext cx="1067086" cy="1440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2" name="直接箭头连接符 31"/>
          <p:cNvCxnSpPr/>
          <p:nvPr/>
        </p:nvCxnSpPr>
        <p:spPr>
          <a:xfrm>
            <a:off x="4727054" y="5086442"/>
            <a:ext cx="3786771" cy="563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8501791" y="4406179"/>
            <a:ext cx="1769879" cy="6798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4" name="文本框 7"/>
          <p:cNvSpPr txBox="1"/>
          <p:nvPr/>
        </p:nvSpPr>
        <p:spPr>
          <a:xfrm>
            <a:off x="8499720" y="4406177"/>
            <a:ext cx="184395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表示数据库中内部表的存储路径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5" name="矩形 34"/>
          <p:cNvSpPr/>
          <p:nvPr/>
        </p:nvSpPr>
        <p:spPr>
          <a:xfrm>
            <a:off x="3646453" y="5245684"/>
            <a:ext cx="864577" cy="14401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6" name="直接箭头连接符 35"/>
          <p:cNvCxnSpPr/>
          <p:nvPr/>
        </p:nvCxnSpPr>
        <p:spPr>
          <a:xfrm>
            <a:off x="4397042" y="5378277"/>
            <a:ext cx="406223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8509253" y="5133810"/>
            <a:ext cx="1769879" cy="54598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9" name="文本框 7"/>
          <p:cNvSpPr txBox="1"/>
          <p:nvPr/>
        </p:nvSpPr>
        <p:spPr>
          <a:xfrm>
            <a:off x="8435174" y="5085978"/>
            <a:ext cx="184395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表示数据库拥有者的主体名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0" name="矩形 39"/>
          <p:cNvSpPr/>
          <p:nvPr/>
        </p:nvSpPr>
        <p:spPr>
          <a:xfrm>
            <a:off x="3659968" y="5378277"/>
            <a:ext cx="864577" cy="14401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1" name="直接箭头连接符 40"/>
          <p:cNvCxnSpPr/>
          <p:nvPr/>
        </p:nvCxnSpPr>
        <p:spPr>
          <a:xfrm>
            <a:off x="4397042" y="5525235"/>
            <a:ext cx="951573" cy="499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5422694" y="5406804"/>
            <a:ext cx="2523663" cy="3192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4" name="文本框 7"/>
          <p:cNvSpPr txBox="1"/>
          <p:nvPr/>
        </p:nvSpPr>
        <p:spPr>
          <a:xfrm>
            <a:off x="5447134" y="5358971"/>
            <a:ext cx="2523663"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表示数据库拥有者的类型</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6" name="矩形 45"/>
          <p:cNvSpPr/>
          <p:nvPr/>
        </p:nvSpPr>
        <p:spPr>
          <a:xfrm>
            <a:off x="3654458" y="5530530"/>
            <a:ext cx="1072596" cy="13394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7" name="直接箭头连接符 46"/>
          <p:cNvCxnSpPr/>
          <p:nvPr/>
        </p:nvCxnSpPr>
        <p:spPr>
          <a:xfrm flipH="1" flipV="1">
            <a:off x="3410785" y="5654884"/>
            <a:ext cx="1028237" cy="580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229823" y="5608820"/>
            <a:ext cx="2211091" cy="6136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50" name="文本框 7"/>
          <p:cNvSpPr txBox="1"/>
          <p:nvPr/>
        </p:nvSpPr>
        <p:spPr>
          <a:xfrm>
            <a:off x="1270191" y="5542660"/>
            <a:ext cx="2232727"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表示数据库映射到远端数据库的连接器名称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原创设计师QQ598969553          _4"/>
          <p:cNvSpPr/>
          <p:nvPr/>
        </p:nvSpPr>
        <p:spPr>
          <a:xfrm>
            <a:off x="1016381" y="2438888"/>
            <a:ext cx="1047942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如果存储在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的中文数据或元数据在其他客户端工具（如</a:t>
            </a:r>
            <a:r>
              <a:rPr lang="en-US" altLang="zh-CN" sz="2000" dirty="0" err="1">
                <a:solidFill>
                  <a:srgbClr val="595959"/>
                </a:solidFill>
                <a:latin typeface="微软雅黑" panose="020B0503020204020204" pitchFamily="34" charset="-122"/>
                <a:ea typeface="微软雅黑" panose="020B0503020204020204" pitchFamily="34" charset="-122"/>
                <a:cs typeface="+mn-ea"/>
                <a:sym typeface="+mn-lt"/>
              </a:rPr>
              <a:t>DataGrip</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）中显示正常，但在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Beeline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中显示为问号，则需要在启动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Beeline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之前，将系统的语言环境和编码设置为</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简体中文</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UTF-8</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，具体命令如下。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查看数据库信息</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30" name="图形 28" descr="灯泡和齿轮"/>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18213" y="1249804"/>
            <a:ext cx="944034" cy="944034"/>
          </a:xfrm>
          <a:prstGeom prst="rect">
            <a:avLst/>
          </a:prstGeom>
        </p:spPr>
      </p:pic>
      <p:sp>
        <p:nvSpPr>
          <p:cNvPr id="31" name="矩形 30"/>
          <p:cNvSpPr/>
          <p:nvPr/>
        </p:nvSpPr>
        <p:spPr>
          <a:xfrm>
            <a:off x="2096770" y="1386840"/>
            <a:ext cx="2714625"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35"/>
          <p:cNvSpPr txBox="1"/>
          <p:nvPr/>
        </p:nvSpPr>
        <p:spPr>
          <a:xfrm>
            <a:off x="2206625" y="1485265"/>
            <a:ext cx="2580005" cy="460375"/>
          </a:xfrm>
          <a:prstGeom prst="rect">
            <a:avLst/>
          </a:prstGeom>
          <a:solidFill>
            <a:srgbClr val="C00000"/>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Beeline</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中文乱码</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930862" y="1386541"/>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118591" y="1386541"/>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41" name="矩形 40"/>
          <p:cNvSpPr/>
          <p:nvPr/>
        </p:nvSpPr>
        <p:spPr>
          <a:xfrm>
            <a:off x="1141814" y="4086989"/>
            <a:ext cx="7992888" cy="10709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42" name="矩形 41"/>
          <p:cNvSpPr/>
          <p:nvPr/>
        </p:nvSpPr>
        <p:spPr>
          <a:xfrm>
            <a:off x="1501855" y="4313354"/>
            <a:ext cx="7272807"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export LC_ALL=zh_CN.UTF-8</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43" name="圆角矩形标注 9"/>
          <p:cNvSpPr/>
          <p:nvPr/>
        </p:nvSpPr>
        <p:spPr bwMode="auto">
          <a:xfrm>
            <a:off x="1213822" y="5377025"/>
            <a:ext cx="7560840" cy="1202164"/>
          </a:xfrm>
          <a:prstGeom prst="wedgeRoundRectCallout">
            <a:avLst>
              <a:gd name="adj1" fmla="val 21381"/>
              <a:gd name="adj2" fmla="val -63342"/>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defRPr/>
            </a:pP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上述命令仅在当前终端中生效，关闭终端后会自动失效。若希望永久生效，可以将上述命令写入系统环境变量文件</a:t>
            </a: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profile</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，并初始化系统环境变量。</a:t>
            </a:r>
            <a:endParaRPr kumimoji="0"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切换数据库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了解数据库操作，能够使用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语句完成</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切换数据库的操作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圆角 26"/>
          <p:cNvSpPr/>
          <p:nvPr/>
        </p:nvSpPr>
        <p:spPr>
          <a:xfrm>
            <a:off x="991180" y="3213769"/>
            <a:ext cx="10216594" cy="266429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989107" y="3912503"/>
            <a:ext cx="7992888" cy="1065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2243274" y="4096560"/>
            <a:ext cx="1930337" cy="499624"/>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USE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9" name="原创设计师QQ598969553          _4"/>
          <p:cNvSpPr/>
          <p:nvPr/>
        </p:nvSpPr>
        <p:spPr>
          <a:xfrm>
            <a:off x="1016381" y="1341562"/>
            <a:ext cx="1047942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当用户连接</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时，默认使用名为</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default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的数据库</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。在实际应用中，通常会存在多个数据库，用户常常需要在不同的数据库之间进行切换，以便执行针对不同的数据集执行分析操作。在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中切换数据库的语法格式如下。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8" name="矩形: 圆角 27"/>
          <p:cNvSpPr/>
          <p:nvPr/>
        </p:nvSpPr>
        <p:spPr>
          <a:xfrm>
            <a:off x="1949415" y="298403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021423" y="3010222"/>
            <a:ext cx="136815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305370" y="4170465"/>
            <a:ext cx="561336" cy="3963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9" name="直接箭头连接符 18"/>
          <p:cNvCxnSpPr/>
          <p:nvPr/>
        </p:nvCxnSpPr>
        <p:spPr>
          <a:xfrm>
            <a:off x="2866706" y="4452168"/>
            <a:ext cx="0" cy="5040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7"/>
          <p:cNvSpPr txBox="1"/>
          <p:nvPr/>
        </p:nvSpPr>
        <p:spPr>
          <a:xfrm>
            <a:off x="2004523" y="5058020"/>
            <a:ext cx="2583978"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en-US" altLang="zh-CN" sz="1600" dirty="0">
                <a:solidFill>
                  <a:srgbClr val="FF0000"/>
                </a:solidFill>
                <a:latin typeface="微软雅黑" panose="020B0503020204020204" pitchFamily="34" charset="-122"/>
                <a:ea typeface="微软雅黑" panose="020B0503020204020204" pitchFamily="34" charset="-122"/>
              </a:rPr>
              <a:t>USE</a:t>
            </a:r>
            <a:r>
              <a:rPr lang="zh-CN" altLang="en-US" sz="1600" dirty="0">
                <a:solidFill>
                  <a:srgbClr val="FF0000"/>
                </a:solidFill>
                <a:latin typeface="微软雅黑" panose="020B0503020204020204" pitchFamily="34" charset="-122"/>
                <a:ea typeface="微软雅黑" panose="020B0503020204020204" pitchFamily="34" charset="-122"/>
              </a:rPr>
              <a:t>语句用于切换数据库</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4" name="矩形 33"/>
          <p:cNvSpPr/>
          <p:nvPr/>
        </p:nvSpPr>
        <p:spPr>
          <a:xfrm>
            <a:off x="1989107" y="5004416"/>
            <a:ext cx="2583978" cy="51361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切换数据库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701602"/>
            <a:ext cx="864048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773379"/>
            <a:ext cx="7722790"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783125"/>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773379"/>
            <a:ext cx="7722790"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接下来，演示如何在</a:t>
            </a:r>
            <a:r>
              <a:rPr lang="en-US" altLang="zh-CN" sz="1600" dirty="0">
                <a:solidFill>
                  <a:srgbClr val="595959"/>
                </a:solidFill>
                <a:latin typeface="微软雅黑" panose="020B0503020204020204" pitchFamily="34" charset="-122"/>
                <a:ea typeface="微软雅黑" panose="020B0503020204020204" pitchFamily="34" charset="-122"/>
              </a:rPr>
              <a:t>Hive</a:t>
            </a:r>
            <a:r>
              <a:rPr lang="zh-CN" altLang="en-US" sz="1600" dirty="0">
                <a:solidFill>
                  <a:srgbClr val="595959"/>
                </a:solidFill>
                <a:latin typeface="微软雅黑" panose="020B0503020204020204" pitchFamily="34" charset="-122"/>
                <a:ea typeface="微软雅黑" panose="020B0503020204020204" pitchFamily="34" charset="-122"/>
              </a:rPr>
              <a:t>中将当前使用的数据库切换为</a:t>
            </a:r>
            <a:r>
              <a:rPr lang="en-US" altLang="zh-CN" sz="1600" dirty="0">
                <a:solidFill>
                  <a:srgbClr val="1369B2"/>
                </a:solidFill>
                <a:latin typeface="微软雅黑" panose="020B0503020204020204" pitchFamily="34" charset="-122"/>
                <a:ea typeface="微软雅黑" panose="020B0503020204020204" pitchFamily="34" charset="-122"/>
              </a:rPr>
              <a:t>analytics</a:t>
            </a:r>
            <a:r>
              <a:rPr lang="zh-CN" altLang="en-US" sz="1600" dirty="0">
                <a:solidFill>
                  <a:srgbClr val="595959"/>
                </a:solidFill>
                <a:latin typeface="微软雅黑" panose="020B0503020204020204" pitchFamily="34" charset="-122"/>
                <a:ea typeface="微软雅黑" panose="020B0503020204020204" pitchFamily="34" charset="-122"/>
              </a:rPr>
              <a:t>，</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1695401"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USE analytics;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585765"/>
            <a:ext cx="9145016" cy="41819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上述命令执行完成后，通过执行如下</a:t>
            </a:r>
            <a:r>
              <a:rPr lang="en-US" altLang="zh-CN" sz="16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语句查看当前使用的数据库，确认数据库是否切换成功。</a:t>
            </a:r>
            <a:endParaRPr lang="en-US" altLang="zh-CN" sz="16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切换数据库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890971" y="4591183"/>
            <a:ext cx="3772187"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6" name="矩形 15"/>
          <p:cNvSpPr/>
          <p:nvPr/>
        </p:nvSpPr>
        <p:spPr>
          <a:xfrm>
            <a:off x="2251012" y="4807207"/>
            <a:ext cx="3153299"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current_database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pic>
        <p:nvPicPr>
          <p:cNvPr id="17" name="图片 16"/>
          <p:cNvPicPr>
            <a:picLocks noChangeAspect="1"/>
          </p:cNvPicPr>
          <p:nvPr/>
        </p:nvPicPr>
        <p:blipFill>
          <a:blip r:embed="rId1"/>
          <a:stretch>
            <a:fillRect/>
          </a:stretch>
        </p:blipFill>
        <p:spPr>
          <a:xfrm>
            <a:off x="6344973" y="4051519"/>
            <a:ext cx="4153831" cy="221293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了解数据库操作，能够使用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语句完成</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修改数据库的操作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圆角 26"/>
          <p:cNvSpPr/>
          <p:nvPr/>
        </p:nvSpPr>
        <p:spPr>
          <a:xfrm>
            <a:off x="991180" y="2579407"/>
            <a:ext cx="10216594" cy="3874723"/>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414686" y="3141762"/>
            <a:ext cx="9528252" cy="28159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558702" y="3632586"/>
            <a:ext cx="9384236" cy="1705403"/>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DATABASE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SET DBPROPERTIES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DATABASE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SET OWNER user;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DATABASE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SET LOCATION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hdfs_path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DATABASE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SET MANAGEDLOCATION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hdfs_path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9" name="原创设计师QQ598969553          _4"/>
          <p:cNvSpPr/>
          <p:nvPr/>
        </p:nvSpPr>
        <p:spPr>
          <a:xfrm>
            <a:off x="1016381" y="1125538"/>
            <a:ext cx="10479420"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数据库创建之后，随着业务需求或环境的变化，可能需要对数据库的相关信息进行调整。</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支持修改数据库的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属性</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拥有者</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根目录</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以及</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内部表的存储路径</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8" name="矩形: 圆角 27"/>
          <p:cNvSpPr/>
          <p:nvPr/>
        </p:nvSpPr>
        <p:spPr>
          <a:xfrm>
            <a:off x="1949415" y="2349674"/>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021423" y="2375860"/>
            <a:ext cx="136815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623389" y="3681531"/>
            <a:ext cx="9152337" cy="3963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flipV="1">
            <a:off x="7103319" y="3392972"/>
            <a:ext cx="0" cy="28856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7"/>
          <p:cNvSpPr txBox="1"/>
          <p:nvPr/>
        </p:nvSpPr>
        <p:spPr>
          <a:xfrm>
            <a:off x="5750582" y="2932966"/>
            <a:ext cx="1712771"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修改数据库属性</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5735166" y="2879362"/>
            <a:ext cx="1728187" cy="51361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1" name="矩形 20"/>
          <p:cNvSpPr/>
          <p:nvPr/>
        </p:nvSpPr>
        <p:spPr>
          <a:xfrm>
            <a:off x="1623389" y="4126811"/>
            <a:ext cx="9152337" cy="3963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2" name="直接箭头连接符 21"/>
          <p:cNvCxnSpPr/>
          <p:nvPr/>
        </p:nvCxnSpPr>
        <p:spPr>
          <a:xfrm>
            <a:off x="10777791" y="4365898"/>
            <a:ext cx="0" cy="45995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7"/>
          <p:cNvSpPr txBox="1"/>
          <p:nvPr/>
        </p:nvSpPr>
        <p:spPr>
          <a:xfrm>
            <a:off x="9281605" y="4942542"/>
            <a:ext cx="192616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修改数据库拥有者</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5" name="矩形 24"/>
          <p:cNvSpPr/>
          <p:nvPr/>
        </p:nvSpPr>
        <p:spPr>
          <a:xfrm>
            <a:off x="9266189" y="4888938"/>
            <a:ext cx="1820761" cy="51361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6" name="矩形 25"/>
          <p:cNvSpPr/>
          <p:nvPr/>
        </p:nvSpPr>
        <p:spPr>
          <a:xfrm>
            <a:off x="1606490" y="4531609"/>
            <a:ext cx="6144900" cy="3963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0" name="直接箭头连接符 29"/>
          <p:cNvCxnSpPr/>
          <p:nvPr/>
        </p:nvCxnSpPr>
        <p:spPr>
          <a:xfrm>
            <a:off x="1606490" y="4888938"/>
            <a:ext cx="0" cy="45995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文本框 7"/>
          <p:cNvSpPr txBox="1"/>
          <p:nvPr/>
        </p:nvSpPr>
        <p:spPr>
          <a:xfrm>
            <a:off x="1512222" y="5408095"/>
            <a:ext cx="1805345"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修改数据库在</a:t>
            </a:r>
            <a:r>
              <a:rPr lang="en-US" altLang="zh-CN" sz="1600" dirty="0">
                <a:solidFill>
                  <a:srgbClr val="FF0000"/>
                </a:solidFill>
                <a:latin typeface="微软雅黑" panose="020B0503020204020204" pitchFamily="34" charset="-122"/>
                <a:ea typeface="微软雅黑" panose="020B0503020204020204" pitchFamily="34" charset="-122"/>
              </a:rPr>
              <a:t>HDFS</a:t>
            </a:r>
            <a:r>
              <a:rPr lang="zh-CN" altLang="en-US" sz="1600" dirty="0">
                <a:solidFill>
                  <a:srgbClr val="FF0000"/>
                </a:solidFill>
                <a:latin typeface="微软雅黑" panose="020B0503020204020204" pitchFamily="34" charset="-122"/>
                <a:ea typeface="微软雅黑" panose="020B0503020204020204" pitchFamily="34" charset="-122"/>
              </a:rPr>
              <a:t>上的根目录</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2" name="矩形 31"/>
          <p:cNvSpPr/>
          <p:nvPr/>
        </p:nvSpPr>
        <p:spPr>
          <a:xfrm>
            <a:off x="1496806" y="5354490"/>
            <a:ext cx="1820761" cy="73340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5" name="矩形 34"/>
          <p:cNvSpPr/>
          <p:nvPr/>
        </p:nvSpPr>
        <p:spPr>
          <a:xfrm>
            <a:off x="1640342" y="4938572"/>
            <a:ext cx="7119160" cy="41591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6" name="文本框 7"/>
          <p:cNvSpPr txBox="1"/>
          <p:nvPr/>
        </p:nvSpPr>
        <p:spPr>
          <a:xfrm>
            <a:off x="6951058" y="5584222"/>
            <a:ext cx="1805345"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修改数据库中内部表的存储路径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7" name="矩形 36"/>
          <p:cNvSpPr/>
          <p:nvPr/>
        </p:nvSpPr>
        <p:spPr>
          <a:xfrm>
            <a:off x="6935642" y="5530617"/>
            <a:ext cx="1820761" cy="73340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8" name="直接箭头连接符 37"/>
          <p:cNvCxnSpPr/>
          <p:nvPr/>
        </p:nvCxnSpPr>
        <p:spPr>
          <a:xfrm>
            <a:off x="8756403" y="5084588"/>
            <a:ext cx="0" cy="45995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5807174" y="2205658"/>
            <a:ext cx="5141075"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接下来，将演示如何在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修改数据库的属性和根目录</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，操作步骤如下。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54646" y="1413570"/>
            <a:ext cx="4320480" cy="465801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将</a:t>
            </a:r>
            <a:r>
              <a:rPr lang="en-US" altLang="zh-CN" sz="2000" dirty="0">
                <a:solidFill>
                  <a:srgbClr val="1369B2"/>
                </a:solidFill>
              </a:rPr>
              <a:t>analytics</a:t>
            </a:r>
            <a:r>
              <a:rPr lang="zh-CN" altLang="en-US" sz="2000" dirty="0">
                <a:solidFill>
                  <a:srgbClr val="595959"/>
                </a:solidFill>
              </a:rPr>
              <a:t>数据库中，属性名称为</a:t>
            </a:r>
            <a:r>
              <a:rPr lang="en-US" altLang="zh-CN" sz="2000" dirty="0">
                <a:solidFill>
                  <a:srgbClr val="1369B2"/>
                </a:solidFill>
              </a:rPr>
              <a:t>creator</a:t>
            </a:r>
            <a:r>
              <a:rPr lang="zh-CN" altLang="en-US" sz="2000" dirty="0">
                <a:solidFill>
                  <a:srgbClr val="595959"/>
                </a:solidFill>
              </a:rPr>
              <a:t>的属性值修改为</a:t>
            </a:r>
            <a:r>
              <a:rPr lang="en-US" altLang="zh-CN" sz="2000" dirty="0">
                <a:solidFill>
                  <a:srgbClr val="1369B2"/>
                </a:solidFill>
              </a:rPr>
              <a:t>hive</a:t>
            </a:r>
            <a:r>
              <a:rPr lang="zh-CN" altLang="en-US" sz="2000" dirty="0">
                <a:solidFill>
                  <a:srgbClr val="595959"/>
                </a:solidFill>
              </a:rPr>
              <a:t>，并添加一个属性名称为</a:t>
            </a:r>
            <a:r>
              <a:rPr lang="en-US" altLang="zh-CN" sz="2000" dirty="0" err="1">
                <a:solidFill>
                  <a:srgbClr val="1369B2"/>
                </a:solidFill>
              </a:rPr>
              <a:t>business_priority</a:t>
            </a:r>
            <a:r>
              <a:rPr lang="zh-CN" altLang="en-US" sz="2000" dirty="0">
                <a:solidFill>
                  <a:srgbClr val="595959"/>
                </a:solidFill>
              </a:rPr>
              <a:t>且属性值为</a:t>
            </a:r>
            <a:r>
              <a:rPr lang="en-US" altLang="zh-CN" sz="2000" dirty="0" err="1">
                <a:solidFill>
                  <a:srgbClr val="1369B2"/>
                </a:solidFill>
              </a:rPr>
              <a:t>hight</a:t>
            </a:r>
            <a:r>
              <a:rPr lang="zh-CN" altLang="en-US" sz="2000" dirty="0">
                <a:solidFill>
                  <a:srgbClr val="595959"/>
                </a:solidFill>
              </a:rPr>
              <a:t>的属性，具体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矩形 8"/>
          <p:cNvSpPr/>
          <p:nvPr/>
        </p:nvSpPr>
        <p:spPr>
          <a:xfrm>
            <a:off x="3142878" y="2970573"/>
            <a:ext cx="7992888" cy="26914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3502919" y="3213770"/>
            <a:ext cx="7272807"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DATABASE analytics SET DBPROPERTIES (</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'creator'='hive',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business_priority</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hight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将</a:t>
            </a:r>
            <a:r>
              <a:rPr lang="en-US" altLang="zh-CN" sz="2000" dirty="0">
                <a:solidFill>
                  <a:srgbClr val="1369B2"/>
                </a:solidFill>
              </a:rPr>
              <a:t>analytics</a:t>
            </a:r>
            <a:r>
              <a:rPr lang="zh-CN" altLang="en-US" sz="2000" dirty="0">
                <a:solidFill>
                  <a:srgbClr val="1369B2"/>
                </a:solidFill>
              </a:rPr>
              <a:t>数据库</a:t>
            </a:r>
            <a:r>
              <a:rPr lang="zh-CN" altLang="en-US" sz="2000" dirty="0">
                <a:solidFill>
                  <a:srgbClr val="595959"/>
                </a:solidFill>
              </a:rPr>
              <a:t>在</a:t>
            </a:r>
            <a:r>
              <a:rPr lang="en-US" altLang="zh-CN" sz="2000" dirty="0">
                <a:solidFill>
                  <a:srgbClr val="595959"/>
                </a:solidFill>
              </a:rPr>
              <a:t>HDFS</a:t>
            </a:r>
            <a:r>
              <a:rPr lang="zh-CN" altLang="en-US" sz="2000" dirty="0">
                <a:solidFill>
                  <a:srgbClr val="595959"/>
                </a:solidFill>
              </a:rPr>
              <a:t>上的根目录修改为</a:t>
            </a:r>
            <a:r>
              <a:rPr lang="en-US" altLang="zh-CN" sz="2000" dirty="0">
                <a:solidFill>
                  <a:srgbClr val="1369B2"/>
                </a:solidFill>
              </a:rPr>
              <a:t>/data/hive/new/</a:t>
            </a:r>
            <a:r>
              <a:rPr lang="en-US" altLang="zh-CN" sz="2000" dirty="0" err="1">
                <a:solidFill>
                  <a:srgbClr val="1369B2"/>
                </a:solidFill>
              </a:rPr>
              <a:t>analytics.db</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矩形 8"/>
          <p:cNvSpPr/>
          <p:nvPr/>
        </p:nvSpPr>
        <p:spPr>
          <a:xfrm>
            <a:off x="3142878" y="2781722"/>
            <a:ext cx="7992888" cy="1539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3502919" y="3024919"/>
            <a:ext cx="7272807"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DATABASE analytics SET LOCATION '/data/hive/new/</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analytics.db</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查看</a:t>
            </a:r>
            <a:r>
              <a:rPr lang="en-US" altLang="zh-CN" sz="2000" dirty="0">
                <a:solidFill>
                  <a:srgbClr val="595959"/>
                </a:solidFill>
              </a:rPr>
              <a:t>analytics</a:t>
            </a:r>
            <a:r>
              <a:rPr lang="zh-CN" altLang="en-US" sz="2000" dirty="0">
                <a:solidFill>
                  <a:srgbClr val="595959"/>
                </a:solidFill>
              </a:rPr>
              <a:t>数据库的信息，</a:t>
            </a:r>
            <a:r>
              <a:rPr lang="zh-CN" altLang="en-US" sz="2000" dirty="0">
                <a:solidFill>
                  <a:srgbClr val="1369B2"/>
                </a:solidFill>
              </a:rPr>
              <a:t>确认属性</a:t>
            </a:r>
            <a:r>
              <a:rPr lang="zh-CN" altLang="en-US" sz="2000" dirty="0">
                <a:solidFill>
                  <a:srgbClr val="595959"/>
                </a:solidFill>
              </a:rPr>
              <a:t>和</a:t>
            </a:r>
            <a:r>
              <a:rPr lang="zh-CN" altLang="en-US" sz="2000" dirty="0">
                <a:solidFill>
                  <a:srgbClr val="1369B2"/>
                </a:solidFill>
              </a:rPr>
              <a:t>根目录</a:t>
            </a:r>
            <a:r>
              <a:rPr lang="zh-CN" altLang="en-US" sz="2000" dirty="0">
                <a:solidFill>
                  <a:srgbClr val="595959"/>
                </a:solidFill>
              </a:rPr>
              <a:t>是否修改成功，如图。</a:t>
            </a:r>
            <a:endParaRPr lang="zh-CN" altLang="en-US" sz="2000" dirty="0">
              <a:solidFill>
                <a:srgbClr val="595959"/>
              </a:solidFill>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1"/>
          <a:stretch>
            <a:fillRect/>
          </a:stretch>
        </p:blipFill>
        <p:spPr>
          <a:xfrm>
            <a:off x="3142878" y="2493690"/>
            <a:ext cx="7407617" cy="338437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了解数据库操作，能够使用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语句完成</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删除数据库的操作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圆角 26"/>
          <p:cNvSpPr/>
          <p:nvPr/>
        </p:nvSpPr>
        <p:spPr>
          <a:xfrm>
            <a:off x="991180" y="3213769"/>
            <a:ext cx="10216594" cy="3096345"/>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989107" y="3912503"/>
            <a:ext cx="7992888" cy="1065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2243274" y="4096560"/>
            <a:ext cx="7566174" cy="499624"/>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DATABASE [IF EXISTS]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[RESTRICT|CASCADE];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9" name="原创设计师QQ598969553          _4"/>
          <p:cNvSpPr/>
          <p:nvPr/>
        </p:nvSpPr>
        <p:spPr>
          <a:xfrm>
            <a:off x="1016381" y="1341562"/>
            <a:ext cx="10479420"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当数据库不再使用或需要清理资源时，用户需要执行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数据库删除</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操作。删除数据库操作涉及到较高的风险，尤其是在生产环境下需要慎重进行。在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中删除数据库的语法格式如下。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8" name="矩形: 圆角 27"/>
          <p:cNvSpPr/>
          <p:nvPr/>
        </p:nvSpPr>
        <p:spPr>
          <a:xfrm>
            <a:off x="1949415" y="298403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021423" y="3010222"/>
            <a:ext cx="136815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305370" y="4170465"/>
            <a:ext cx="2133652" cy="3963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9" name="直接箭头连接符 18"/>
          <p:cNvCxnSpPr/>
          <p:nvPr/>
        </p:nvCxnSpPr>
        <p:spPr>
          <a:xfrm>
            <a:off x="2305370" y="4500360"/>
            <a:ext cx="0" cy="5040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7"/>
          <p:cNvSpPr txBox="1"/>
          <p:nvPr/>
        </p:nvSpPr>
        <p:spPr>
          <a:xfrm>
            <a:off x="2004523" y="5058020"/>
            <a:ext cx="1642411"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用于删除数据库</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4" name="矩形 33"/>
          <p:cNvSpPr/>
          <p:nvPr/>
        </p:nvSpPr>
        <p:spPr>
          <a:xfrm>
            <a:off x="1989107" y="5004416"/>
            <a:ext cx="1657827" cy="51361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4465086" y="4170426"/>
            <a:ext cx="1306044" cy="4198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a:off x="4465086" y="4500360"/>
            <a:ext cx="0" cy="5040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7"/>
          <p:cNvSpPr txBox="1"/>
          <p:nvPr/>
        </p:nvSpPr>
        <p:spPr>
          <a:xfrm>
            <a:off x="3884846" y="5058020"/>
            <a:ext cx="1642411"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用于在删除数据库前进行存在性判断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3869430" y="5004415"/>
            <a:ext cx="1657827" cy="987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0" name="矩形 19"/>
          <p:cNvSpPr/>
          <p:nvPr/>
        </p:nvSpPr>
        <p:spPr>
          <a:xfrm>
            <a:off x="6959302" y="4171656"/>
            <a:ext cx="1306044" cy="4198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1" name="直接箭头连接符 20"/>
          <p:cNvCxnSpPr/>
          <p:nvPr/>
        </p:nvCxnSpPr>
        <p:spPr>
          <a:xfrm>
            <a:off x="6959302" y="4509913"/>
            <a:ext cx="0" cy="5040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文本框 7"/>
          <p:cNvSpPr txBox="1"/>
          <p:nvPr/>
        </p:nvSpPr>
        <p:spPr>
          <a:xfrm>
            <a:off x="5966606" y="5067573"/>
            <a:ext cx="1642411"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表示数据库不为空时，删除操作将失败</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4" name="矩形 23"/>
          <p:cNvSpPr/>
          <p:nvPr/>
        </p:nvSpPr>
        <p:spPr>
          <a:xfrm>
            <a:off x="5951190" y="5013968"/>
            <a:ext cx="1657827" cy="103162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矩形 24"/>
          <p:cNvSpPr/>
          <p:nvPr/>
        </p:nvSpPr>
        <p:spPr>
          <a:xfrm>
            <a:off x="8275721" y="4189730"/>
            <a:ext cx="1306044" cy="4198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a:off x="9581765" y="4566800"/>
            <a:ext cx="0" cy="5040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文本框 7"/>
          <p:cNvSpPr txBox="1"/>
          <p:nvPr/>
        </p:nvSpPr>
        <p:spPr>
          <a:xfrm>
            <a:off x="8558895" y="5123250"/>
            <a:ext cx="1943785"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表示删除数据库的同时一并删除该数据库包含的所有表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1" name="矩形 30"/>
          <p:cNvSpPr/>
          <p:nvPr/>
        </p:nvSpPr>
        <p:spPr>
          <a:xfrm>
            <a:off x="8543479" y="5069645"/>
            <a:ext cx="1959201" cy="103162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701602"/>
            <a:ext cx="864048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773379"/>
            <a:ext cx="7722790"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783125"/>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773379"/>
            <a:ext cx="7722790"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接下来，将演示如何在</a:t>
            </a:r>
            <a:r>
              <a:rPr lang="en-US" altLang="zh-CN" sz="1600" dirty="0">
                <a:solidFill>
                  <a:srgbClr val="595959"/>
                </a:solidFill>
                <a:latin typeface="微软雅黑" panose="020B0503020204020204" pitchFamily="34" charset="-122"/>
                <a:ea typeface="微软雅黑" panose="020B0503020204020204" pitchFamily="34" charset="-122"/>
              </a:rPr>
              <a:t>Hive</a:t>
            </a:r>
            <a:r>
              <a:rPr lang="zh-CN" altLang="en-US" sz="1600" dirty="0">
                <a:solidFill>
                  <a:srgbClr val="595959"/>
                </a:solidFill>
                <a:latin typeface="微软雅黑" panose="020B0503020204020204" pitchFamily="34" charset="-122"/>
                <a:ea typeface="微软雅黑" panose="020B0503020204020204" pitchFamily="34" charset="-122"/>
              </a:rPr>
              <a:t>中</a:t>
            </a:r>
            <a:r>
              <a:rPr lang="zh-CN" altLang="en-US" sz="1600" dirty="0">
                <a:solidFill>
                  <a:srgbClr val="1369B2"/>
                </a:solidFill>
                <a:latin typeface="微软雅黑" panose="020B0503020204020204" pitchFamily="34" charset="-122"/>
                <a:ea typeface="微软雅黑" panose="020B0503020204020204" pitchFamily="34" charset="-122"/>
              </a:rPr>
              <a:t>删除</a:t>
            </a:r>
            <a:r>
              <a:rPr lang="en-US" altLang="zh-CN" sz="1600" dirty="0">
                <a:solidFill>
                  <a:srgbClr val="1369B2"/>
                </a:solidFill>
                <a:latin typeface="微软雅黑" panose="020B0503020204020204" pitchFamily="34" charset="-122"/>
                <a:ea typeface="微软雅黑" panose="020B0503020204020204" pitchFamily="34" charset="-122"/>
              </a:rPr>
              <a:t>analytics</a:t>
            </a:r>
            <a:r>
              <a:rPr lang="zh-CN" altLang="en-US" sz="1600" dirty="0">
                <a:solidFill>
                  <a:srgbClr val="1369B2"/>
                </a:solidFill>
                <a:latin typeface="微软雅黑" panose="020B0503020204020204" pitchFamily="34" charset="-122"/>
                <a:ea typeface="微软雅黑" panose="020B0503020204020204" pitchFamily="34" charset="-122"/>
              </a:rPr>
              <a:t>数据库</a:t>
            </a:r>
            <a:r>
              <a:rPr lang="zh-CN" altLang="en-US" sz="1600" dirty="0">
                <a:solidFill>
                  <a:srgbClr val="595959"/>
                </a:solidFill>
                <a:latin typeface="微软雅黑" panose="020B0503020204020204" pitchFamily="34" charset="-122"/>
                <a:ea typeface="微软雅黑" panose="020B0503020204020204" pitchFamily="34" charset="-122"/>
              </a:rPr>
              <a:t>，具体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4214872"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DATABASE IF EXISTS analytics;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585765"/>
            <a:ext cx="914501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上述命令执行完成后，查询</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中所有数据库的效果如图。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7" name="图片 16"/>
          <p:cNvPicPr>
            <a:picLocks noChangeAspect="1"/>
          </p:cNvPicPr>
          <p:nvPr/>
        </p:nvPicPr>
        <p:blipFill>
          <a:blip r:embed="rId1"/>
          <a:stretch>
            <a:fillRect/>
          </a:stretch>
        </p:blipFill>
        <p:spPr>
          <a:xfrm>
            <a:off x="4018290" y="4086572"/>
            <a:ext cx="4153831" cy="2212934"/>
          </a:xfrm>
          <a:prstGeom prst="rect">
            <a:avLst/>
          </a:prstGeom>
        </p:spPr>
      </p:pic>
      <p:sp>
        <p:nvSpPr>
          <p:cNvPr id="1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删除数据库</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694417" y="3014345"/>
            <a:ext cx="3425125"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任务：管理表</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3.2</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掌握表操作，能够熟练</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CREATE TABLE</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的语法。</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54646" y="1269554"/>
            <a:ext cx="10369151"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中，系统默认提供一个名为</a:t>
            </a:r>
            <a:r>
              <a:rPr lang="en-US" altLang="zh-CN" sz="2000" dirty="0">
                <a:solidFill>
                  <a:srgbClr val="1369B2"/>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的数据库供用户使用。不过，在实际应用中，通常需要根据具体的业务需求创建对应的数据库，以实现更清晰的数据组织。在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中创建数据库的语法格式如下。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45" name="图片 44"/>
          <p:cNvPicPr>
            <a:picLocks noChangeAspect="1"/>
          </p:cNvPicPr>
          <p:nvPr/>
        </p:nvPicPr>
        <p:blipFill>
          <a:blip r:embed="rId1"/>
          <a:stretch>
            <a:fillRect/>
          </a:stretch>
        </p:blipFill>
        <p:spPr>
          <a:xfrm>
            <a:off x="7391350" y="2565698"/>
            <a:ext cx="3662218" cy="3936884"/>
          </a:xfrm>
          <a:prstGeom prst="rect">
            <a:avLst/>
          </a:prstGeom>
        </p:spPr>
      </p:pic>
      <p:sp>
        <p:nvSpPr>
          <p:cNvPr id="46" name="原创设计师QQ598969553          _3"/>
          <p:cNvSpPr/>
          <p:nvPr/>
        </p:nvSpPr>
        <p:spPr>
          <a:xfrm>
            <a:off x="3213015" y="3760653"/>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47" name="原创设计师QQ598969553          _6"/>
          <p:cNvSpPr/>
          <p:nvPr/>
        </p:nvSpPr>
        <p:spPr>
          <a:xfrm>
            <a:off x="3777501" y="3535288"/>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48" name="原创设计师QQ598969553          _7"/>
          <p:cNvSpPr txBox="1"/>
          <p:nvPr/>
        </p:nvSpPr>
        <p:spPr>
          <a:xfrm>
            <a:off x="3965131" y="3585119"/>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49"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240915" y="4438047"/>
            <a:ext cx="689444" cy="689444"/>
          </a:xfrm>
          <a:prstGeom prst="rect">
            <a:avLst/>
          </a:prstGeom>
        </p:spPr>
      </p:pic>
      <p:pic>
        <p:nvPicPr>
          <p:cNvPr id="50" name="对象 5"/>
          <p:cNvPicPr>
            <a:picLocks noChangeAspect="1"/>
          </p:cNvPicPr>
          <p:nvPr/>
        </p:nvPicPr>
        <p:blipFill>
          <a:blip r:embed="rId4"/>
          <a:stretch>
            <a:fillRect/>
          </a:stretch>
        </p:blipFill>
        <p:spPr>
          <a:xfrm>
            <a:off x="3895347" y="3922304"/>
            <a:ext cx="1076138" cy="691624"/>
          </a:xfrm>
        </p:spPr>
      </p:pic>
      <p:pic>
        <p:nvPicPr>
          <p:cNvPr id="51" name="对象 5"/>
          <p:cNvPicPr>
            <a:picLocks noChangeAspect="1"/>
          </p:cNvPicPr>
          <p:nvPr/>
        </p:nvPicPr>
        <p:blipFill>
          <a:blip r:embed="rId5"/>
          <a:stretch>
            <a:fillRect/>
          </a:stretch>
        </p:blipFill>
        <p:spPr>
          <a:xfrm>
            <a:off x="3463612" y="3922304"/>
            <a:ext cx="1939607" cy="706935"/>
          </a:xfrm>
        </p:spPr>
      </p:pic>
      <p:pic>
        <p:nvPicPr>
          <p:cNvPr id="52" name="对象 6"/>
          <p:cNvPicPr>
            <a:picLocks noChangeAspect="1"/>
          </p:cNvPicPr>
          <p:nvPr/>
        </p:nvPicPr>
        <p:blipFill>
          <a:blip r:embed="rId6"/>
          <a:stretch>
            <a:fillRect/>
          </a:stretch>
        </p:blipFill>
        <p:spPr>
          <a:xfrm>
            <a:off x="3967980" y="4021300"/>
            <a:ext cx="930870" cy="576847"/>
          </a:xfrm>
        </p:spPr>
      </p:pic>
      <p:pic>
        <p:nvPicPr>
          <p:cNvPr id="53" name="对象 2">
            <a:hlinkClick r:id="" action="ppaction://ole?verb=0"/>
          </p:cNvPr>
          <p:cNvPicPr>
            <a:picLocks noChangeAspect="1"/>
          </p:cNvPicPr>
          <p:nvPr/>
        </p:nvPicPr>
        <p:blipFill>
          <a:blip r:embed="rId7"/>
          <a:stretch>
            <a:fillRect/>
          </a:stretch>
        </p:blipFill>
        <p:spPr>
          <a:xfrm>
            <a:off x="3715931" y="3941413"/>
            <a:ext cx="1335103" cy="623648"/>
          </a:xfrm>
        </p:spPr>
      </p:pic>
      <p:graphicFrame>
        <p:nvGraphicFramePr>
          <p:cNvPr id="2" name="对象 1">
            <a:hlinkClick r:id="" action="ppaction://ole?verb=0"/>
          </p:cNvPr>
          <p:cNvGraphicFramePr>
            <a:graphicFrameLocks noChangeAspect="1"/>
          </p:cNvGraphicFramePr>
          <p:nvPr/>
        </p:nvGraphicFramePr>
        <p:xfrm>
          <a:off x="3606100" y="3943919"/>
          <a:ext cx="1780331" cy="606582"/>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895475" imgH="638175" progId="Package">
                  <p:embed/>
                </p:oleObj>
              </mc:Choice>
              <mc:Fallback>
                <p:oleObj name="包装程序外壳对象" showAsIcon="1" r:id="rId8" imgW="1895475" imgH="638175" progId="Package">
                  <p:embed/>
                  <p:pic>
                    <p:nvPicPr>
                      <p:cNvPr id="0" name="对象 1">
                        <a:hlinkClick r:id="" action="ppaction://ole?verb=0"/>
                      </p:cNvPr>
                      <p:cNvPicPr/>
                      <p:nvPr/>
                    </p:nvPicPr>
                    <p:blipFill>
                      <a:blip r:embed="rId9"/>
                      <a:stretch>
                        <a:fillRect/>
                      </a:stretch>
                    </p:blipFill>
                    <p:spPr>
                      <a:xfrm>
                        <a:off x="3606100" y="3943919"/>
                        <a:ext cx="1780331" cy="606582"/>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701602"/>
            <a:ext cx="10369151" cy="499432"/>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TEMPORARY</a:t>
            </a:r>
            <a:r>
              <a:rPr lang="zh-CN" altLang="en-US" sz="2000" dirty="0">
                <a:solidFill>
                  <a:srgbClr val="595959"/>
                </a:solidFill>
                <a:latin typeface="微软雅黑" panose="020B0503020204020204" pitchFamily="34" charset="-122"/>
                <a:ea typeface="微软雅黑" panose="020B0503020204020204" pitchFamily="34" charset="-122"/>
              </a:rPr>
              <a:t>关键字为可选，用于</a:t>
            </a:r>
            <a:r>
              <a:rPr lang="zh-CN" altLang="en-US" sz="2000" dirty="0">
                <a:solidFill>
                  <a:srgbClr val="1369B2"/>
                </a:solidFill>
                <a:latin typeface="微软雅黑" panose="020B0503020204020204" pitchFamily="34" charset="-122"/>
                <a:ea typeface="微软雅黑" panose="020B0503020204020204" pitchFamily="34" charset="-122"/>
              </a:rPr>
              <a:t>创建临时表</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TEMPORARY </a:t>
            </a:r>
            <a:r>
              <a:rPr lang="zh-CN" altLang="en-US" sz="1800" dirty="0">
                <a:solidFill>
                  <a:srgbClr val="595959"/>
                </a:solidFill>
                <a:latin typeface="微软雅黑" panose="020B0503020204020204" pitchFamily="34" charset="-122"/>
                <a:ea typeface="微软雅黑" panose="020B0503020204020204" pitchFamily="34" charset="-122"/>
              </a:rPr>
              <a:t>关键字</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32" name="文本框 1"/>
          <p:cNvSpPr txBox="1"/>
          <p:nvPr/>
        </p:nvSpPr>
        <p:spPr>
          <a:xfrm>
            <a:off x="910630" y="3263619"/>
            <a:ext cx="10369151" cy="499432"/>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EXTERNAL</a:t>
            </a:r>
            <a:r>
              <a:rPr lang="zh-CN" altLang="en-US" sz="2000" dirty="0">
                <a:solidFill>
                  <a:srgbClr val="595959"/>
                </a:solidFill>
                <a:latin typeface="微软雅黑" panose="020B0503020204020204" pitchFamily="34" charset="-122"/>
                <a:ea typeface="微软雅黑" panose="020B0503020204020204" pitchFamily="34" charset="-122"/>
              </a:rPr>
              <a:t>关键字为可选，用于</a:t>
            </a:r>
            <a:r>
              <a:rPr lang="zh-CN" altLang="en-US" sz="2000" dirty="0">
                <a:solidFill>
                  <a:srgbClr val="1369B2"/>
                </a:solidFill>
                <a:latin typeface="微软雅黑" panose="020B0503020204020204" pitchFamily="34" charset="-122"/>
                <a:ea typeface="微软雅黑" panose="020B0503020204020204" pitchFamily="34" charset="-122"/>
              </a:rPr>
              <a:t>创建外部表</a:t>
            </a:r>
            <a:r>
              <a:rPr lang="zh-CN" altLang="en-US" sz="2000" dirty="0">
                <a:solidFill>
                  <a:srgbClr val="595959"/>
                </a:solidFill>
                <a:latin typeface="微软雅黑" panose="020B0503020204020204" pitchFamily="34" charset="-122"/>
                <a:ea typeface="微软雅黑" panose="020B0503020204020204" pitchFamily="34" charset="-122"/>
              </a:rPr>
              <a:t>。若未指定该关键字，默认创建的是内部表。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a:xfrm>
            <a:off x="1025841" y="2421682"/>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EXTERNAL </a:t>
            </a:r>
            <a:r>
              <a:rPr lang="zh-CN" altLang="en-US" sz="1800" dirty="0">
                <a:solidFill>
                  <a:srgbClr val="595959"/>
                </a:solidFill>
                <a:latin typeface="微软雅黑" panose="020B0503020204020204" pitchFamily="34" charset="-122"/>
                <a:ea typeface="微软雅黑" panose="020B0503020204020204" pitchFamily="34" charset="-122"/>
              </a:rPr>
              <a:t>关键字</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34" name="文本框 1"/>
          <p:cNvSpPr txBox="1"/>
          <p:nvPr/>
        </p:nvSpPr>
        <p:spPr>
          <a:xfrm>
            <a:off x="910630" y="4941962"/>
            <a:ext cx="10369151"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IF NOT EXISTS</a:t>
            </a:r>
            <a:r>
              <a:rPr lang="zh-CN" altLang="en-US" sz="2000" dirty="0">
                <a:solidFill>
                  <a:srgbClr val="595959"/>
                </a:solidFill>
                <a:latin typeface="微软雅黑" panose="020B0503020204020204" pitchFamily="34" charset="-122"/>
                <a:ea typeface="微软雅黑" panose="020B0503020204020204" pitchFamily="34" charset="-122"/>
              </a:rPr>
              <a:t>子句为</a:t>
            </a:r>
            <a:r>
              <a:rPr lang="zh-CN" altLang="en-US" sz="2000" dirty="0">
                <a:solidFill>
                  <a:srgbClr val="1369B2"/>
                </a:solidFill>
                <a:latin typeface="微软雅黑" panose="020B0503020204020204" pitchFamily="34" charset="-122"/>
                <a:ea typeface="微软雅黑" panose="020B0503020204020204" pitchFamily="34" charset="-122"/>
              </a:rPr>
              <a:t>可选</a:t>
            </a:r>
            <a:r>
              <a:rPr lang="zh-CN" altLang="en-US" sz="2000" dirty="0">
                <a:solidFill>
                  <a:srgbClr val="595959"/>
                </a:solidFill>
                <a:latin typeface="微软雅黑" panose="020B0503020204020204" pitchFamily="34" charset="-122"/>
                <a:ea typeface="微软雅黑" panose="020B0503020204020204" pitchFamily="34" charset="-122"/>
              </a:rPr>
              <a:t>，用于在</a:t>
            </a:r>
            <a:r>
              <a:rPr lang="zh-CN" altLang="en-US" sz="2000" dirty="0">
                <a:solidFill>
                  <a:srgbClr val="1369B2"/>
                </a:solidFill>
                <a:latin typeface="微软雅黑" panose="020B0503020204020204" pitchFamily="34" charset="-122"/>
                <a:ea typeface="微软雅黑" panose="020B0503020204020204" pitchFamily="34" charset="-122"/>
              </a:rPr>
              <a:t>创建表前进行存在性判断</a:t>
            </a:r>
            <a:r>
              <a:rPr lang="zh-CN" altLang="en-US" sz="2000" dirty="0">
                <a:solidFill>
                  <a:srgbClr val="595959"/>
                </a:solidFill>
                <a:latin typeface="微软雅黑" panose="020B0503020204020204" pitchFamily="34" charset="-122"/>
                <a:ea typeface="微软雅黑" panose="020B0503020204020204" pitchFamily="34" charset="-122"/>
              </a:rPr>
              <a:t>。当使用该子句时，若表所在数据库中已存在同名的</a:t>
            </a:r>
            <a:r>
              <a:rPr lang="zh-CN" altLang="en-US" sz="2000" dirty="0">
                <a:solidFill>
                  <a:srgbClr val="1369B2"/>
                </a:solidFill>
                <a:latin typeface="微软雅黑" panose="020B0503020204020204" pitchFamily="34" charset="-122"/>
                <a:ea typeface="微软雅黑" panose="020B0503020204020204" pitchFamily="34" charset="-122"/>
              </a:rPr>
              <a:t>表</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视图</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物化视图</a:t>
            </a:r>
            <a:r>
              <a:rPr lang="zh-CN" altLang="en-US" sz="2000" dirty="0">
                <a:solidFill>
                  <a:srgbClr val="595959"/>
                </a:solidFill>
                <a:latin typeface="微软雅黑" panose="020B0503020204020204" pitchFamily="34" charset="-122"/>
                <a:ea typeface="微软雅黑" panose="020B0503020204020204" pitchFamily="34" charset="-122"/>
              </a:rPr>
              <a:t>，则不会报错，而是跳过创建操作，从而避免触发异常。不过，在创建临时表时，</a:t>
            </a:r>
            <a:r>
              <a:rPr lang="en-US" altLang="zh-CN" sz="2000" dirty="0">
                <a:solidFill>
                  <a:srgbClr val="595959"/>
                </a:solidFill>
                <a:latin typeface="微软雅黑" panose="020B0503020204020204" pitchFamily="34" charset="-122"/>
                <a:ea typeface="微软雅黑" panose="020B0503020204020204" pitchFamily="34" charset="-122"/>
              </a:rPr>
              <a:t>IF NOT EXISTS</a:t>
            </a:r>
            <a:r>
              <a:rPr lang="zh-CN" altLang="en-US" sz="2000" dirty="0">
                <a:solidFill>
                  <a:srgbClr val="595959"/>
                </a:solidFill>
                <a:latin typeface="微软雅黑" panose="020B0503020204020204" pitchFamily="34" charset="-122"/>
                <a:ea typeface="微软雅黑" panose="020B0503020204020204" pitchFamily="34" charset="-122"/>
              </a:rPr>
              <a:t>子句仅用于判断是否存在同名的临时表。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5" name="矩形 34"/>
          <p:cNvSpPr/>
          <p:nvPr/>
        </p:nvSpPr>
        <p:spPr>
          <a:xfrm>
            <a:off x="1025841" y="4077866"/>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IF NOT EXISTS</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557586"/>
            <a:ext cx="10369151"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rPr>
              <a:t>db_name</a:t>
            </a:r>
            <a:r>
              <a:rPr lang="zh-CN" altLang="en-US" sz="2000" dirty="0">
                <a:solidFill>
                  <a:srgbClr val="595959"/>
                </a:solidFill>
                <a:latin typeface="微软雅黑" panose="020B0503020204020204" pitchFamily="34" charset="-122"/>
                <a:ea typeface="微软雅黑" panose="020B0503020204020204" pitchFamily="34" charset="-122"/>
              </a:rPr>
              <a:t>参数为可选，用于指定</a:t>
            </a:r>
            <a:r>
              <a:rPr lang="zh-CN" altLang="en-US" sz="2000" dirty="0">
                <a:solidFill>
                  <a:srgbClr val="1369B2"/>
                </a:solidFill>
                <a:latin typeface="微软雅黑" panose="020B0503020204020204" pitchFamily="34" charset="-122"/>
                <a:ea typeface="微软雅黑" panose="020B0503020204020204" pitchFamily="34" charset="-122"/>
              </a:rPr>
              <a:t>数据库的名称</a:t>
            </a:r>
            <a:r>
              <a:rPr lang="zh-CN" altLang="en-US" sz="2000" dirty="0">
                <a:solidFill>
                  <a:srgbClr val="595959"/>
                </a:solidFill>
                <a:latin typeface="微软雅黑" panose="020B0503020204020204" pitchFamily="34" charset="-122"/>
                <a:ea typeface="微软雅黑" panose="020B0503020204020204" pitchFamily="34" charset="-122"/>
              </a:rPr>
              <a:t>，表示在该数据库中</a:t>
            </a:r>
            <a:r>
              <a:rPr lang="zh-CN" altLang="en-US" sz="2000" dirty="0">
                <a:solidFill>
                  <a:srgbClr val="1369B2"/>
                </a:solidFill>
                <a:latin typeface="微软雅黑" panose="020B0503020204020204" pitchFamily="34" charset="-122"/>
                <a:ea typeface="微软雅黑" panose="020B0503020204020204" pitchFamily="34" charset="-122"/>
              </a:rPr>
              <a:t>创建表</a:t>
            </a:r>
            <a:r>
              <a:rPr lang="zh-CN" altLang="en-US" sz="2000" dirty="0">
                <a:solidFill>
                  <a:srgbClr val="595959"/>
                </a:solidFill>
                <a:latin typeface="微软雅黑" panose="020B0503020204020204" pitchFamily="34" charset="-122"/>
                <a:ea typeface="微软雅黑" panose="020B0503020204020204" pitchFamily="34" charset="-122"/>
              </a:rPr>
              <a:t>。若未指定，则表将创建在当前使用的数据库中。</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db_name</a:t>
            </a:r>
            <a:r>
              <a:rPr lang="en-US" altLang="zh-CN" sz="1800" dirty="0">
                <a:solidFill>
                  <a:srgbClr val="595959"/>
                </a:solidFill>
                <a:latin typeface="微软雅黑" panose="020B0503020204020204" pitchFamily="34" charset="-122"/>
                <a:ea typeface="微软雅黑" panose="020B0503020204020204" pitchFamily="34" charset="-122"/>
              </a:rPr>
              <a:t> </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32" name="文本框 1"/>
          <p:cNvSpPr txBox="1"/>
          <p:nvPr/>
        </p:nvSpPr>
        <p:spPr>
          <a:xfrm>
            <a:off x="910631" y="3340580"/>
            <a:ext cx="4824536" cy="499432"/>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rPr>
              <a:t>table_name</a:t>
            </a:r>
            <a:r>
              <a:rPr lang="zh-CN" altLang="en-US" sz="2000" dirty="0">
                <a:solidFill>
                  <a:srgbClr val="595959"/>
                </a:solidFill>
                <a:latin typeface="微软雅黑" panose="020B0503020204020204" pitchFamily="34" charset="-122"/>
                <a:ea typeface="微软雅黑" panose="020B0503020204020204" pitchFamily="34" charset="-122"/>
              </a:rPr>
              <a:t>参数用于</a:t>
            </a:r>
            <a:r>
              <a:rPr lang="zh-CN" altLang="en-US" sz="2000" dirty="0">
                <a:solidFill>
                  <a:srgbClr val="1369B2"/>
                </a:solidFill>
                <a:latin typeface="微软雅黑" panose="020B0503020204020204" pitchFamily="34" charset="-122"/>
                <a:ea typeface="微软雅黑" panose="020B0503020204020204" pitchFamily="34" charset="-122"/>
              </a:rPr>
              <a:t>指定表的名称</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a:xfrm>
            <a:off x="1025841" y="270971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5. </a:t>
            </a:r>
            <a:r>
              <a:rPr lang="en-US" altLang="zh-CN" sz="1800" dirty="0" err="1">
                <a:solidFill>
                  <a:srgbClr val="595959"/>
                </a:solidFill>
                <a:latin typeface="微软雅黑" panose="020B0503020204020204" pitchFamily="34" charset="-122"/>
                <a:ea typeface="微软雅黑" panose="020B0503020204020204" pitchFamily="34" charset="-122"/>
              </a:rPr>
              <a:t>table_name</a:t>
            </a:r>
            <a:r>
              <a:rPr lang="en-US" altLang="zh-CN" sz="1800" dirty="0">
                <a:solidFill>
                  <a:srgbClr val="595959"/>
                </a:solidFill>
                <a:latin typeface="微软雅黑" panose="020B0503020204020204" pitchFamily="34" charset="-122"/>
                <a:ea typeface="微软雅黑" panose="020B0503020204020204" pitchFamily="34" charset="-122"/>
              </a:rPr>
              <a:t> </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34" name="文本框 1"/>
          <p:cNvSpPr txBox="1"/>
          <p:nvPr/>
        </p:nvSpPr>
        <p:spPr>
          <a:xfrm>
            <a:off x="910631" y="4708732"/>
            <a:ext cx="511256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rPr>
              <a:t>col_name</a:t>
            </a:r>
            <a:r>
              <a:rPr lang="zh-CN" altLang="en-US" sz="2000" dirty="0">
                <a:solidFill>
                  <a:srgbClr val="595959"/>
                </a:solidFill>
                <a:latin typeface="微软雅黑" panose="020B0503020204020204" pitchFamily="34" charset="-122"/>
                <a:ea typeface="微软雅黑" panose="020B0503020204020204" pitchFamily="34" charset="-122"/>
              </a:rPr>
              <a:t>参数用于指定</a:t>
            </a:r>
            <a:r>
              <a:rPr lang="zh-CN" altLang="en-US" sz="2000" dirty="0">
                <a:solidFill>
                  <a:srgbClr val="1369B2"/>
                </a:solidFill>
                <a:latin typeface="微软雅黑" panose="020B0503020204020204" pitchFamily="34" charset="-122"/>
                <a:ea typeface="微软雅黑" panose="020B0503020204020204" pitchFamily="34" charset="-122"/>
              </a:rPr>
              <a:t>字段的名称</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5" name="矩形 34"/>
          <p:cNvSpPr/>
          <p:nvPr/>
        </p:nvSpPr>
        <p:spPr>
          <a:xfrm>
            <a:off x="1025841" y="3988652"/>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6. </a:t>
            </a:r>
            <a:r>
              <a:rPr lang="en-US" altLang="zh-CN" sz="1800" dirty="0" err="1">
                <a:solidFill>
                  <a:srgbClr val="595959"/>
                </a:solidFill>
                <a:latin typeface="微软雅黑" panose="020B0503020204020204" pitchFamily="34" charset="-122"/>
                <a:ea typeface="微软雅黑" panose="020B0503020204020204" pitchFamily="34" charset="-122"/>
              </a:rPr>
              <a:t>col_name</a:t>
            </a:r>
            <a:r>
              <a:rPr lang="en-US" altLang="zh-CN" sz="1800" dirty="0">
                <a:solidFill>
                  <a:srgbClr val="595959"/>
                </a:solidFill>
                <a:latin typeface="微软雅黑" panose="020B0503020204020204" pitchFamily="34" charset="-122"/>
                <a:ea typeface="微软雅黑" panose="020B0503020204020204" pitchFamily="34" charset="-122"/>
              </a:rPr>
              <a:t> </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文本框 1"/>
          <p:cNvSpPr txBox="1"/>
          <p:nvPr/>
        </p:nvSpPr>
        <p:spPr>
          <a:xfrm>
            <a:off x="887388" y="6047578"/>
            <a:ext cx="511256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rPr>
              <a:t>data_type</a:t>
            </a:r>
            <a:r>
              <a:rPr lang="zh-CN" altLang="en-US" sz="2000" dirty="0">
                <a:solidFill>
                  <a:srgbClr val="595959"/>
                </a:solidFill>
                <a:latin typeface="微软雅黑" panose="020B0503020204020204" pitchFamily="34" charset="-122"/>
                <a:ea typeface="微软雅黑" panose="020B0503020204020204" pitchFamily="34" charset="-122"/>
              </a:rPr>
              <a:t>参数用于指定</a:t>
            </a:r>
            <a:r>
              <a:rPr lang="zh-CN" altLang="en-US" sz="2000" dirty="0">
                <a:solidFill>
                  <a:srgbClr val="1369B2"/>
                </a:solidFill>
                <a:latin typeface="微软雅黑" panose="020B0503020204020204" pitchFamily="34" charset="-122"/>
                <a:ea typeface="微软雅黑" panose="020B0503020204020204" pitchFamily="34" charset="-122"/>
              </a:rPr>
              <a:t>字段的数据类型</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1002598" y="5389358"/>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7. </a:t>
            </a:r>
            <a:r>
              <a:rPr lang="en-US" altLang="zh-CN" sz="1800" dirty="0" err="1">
                <a:solidFill>
                  <a:srgbClr val="595959"/>
                </a:solidFill>
                <a:latin typeface="微软雅黑" panose="020B0503020204020204" pitchFamily="34" charset="-122"/>
                <a:ea typeface="微软雅黑" panose="020B0503020204020204" pitchFamily="34" charset="-122"/>
              </a:rPr>
              <a:t>data_type</a:t>
            </a:r>
            <a:r>
              <a:rPr lang="en-US" altLang="zh-CN" sz="1800" dirty="0">
                <a:solidFill>
                  <a:srgbClr val="595959"/>
                </a:solidFill>
                <a:latin typeface="微软雅黑" panose="020B0503020204020204" pitchFamily="34" charset="-122"/>
                <a:ea typeface="微软雅黑" panose="020B0503020204020204" pitchFamily="34" charset="-122"/>
              </a:rPr>
              <a:t> </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54646" y="1706226"/>
            <a:ext cx="10369151" cy="961097"/>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595959"/>
                </a:solidFill>
                <a:latin typeface="微软雅黑" panose="020B0503020204020204" pitchFamily="34" charset="-122"/>
                <a:ea typeface="微软雅黑" panose="020B0503020204020204" pitchFamily="34" charset="-122"/>
              </a:rPr>
              <a:t>column_constraint</a:t>
            </a:r>
            <a:r>
              <a:rPr lang="zh-CN" altLang="en-US" sz="2000" dirty="0">
                <a:solidFill>
                  <a:srgbClr val="595959"/>
                </a:solidFill>
                <a:latin typeface="微软雅黑" panose="020B0503020204020204" pitchFamily="34" charset="-122"/>
                <a:ea typeface="微软雅黑" panose="020B0503020204020204" pitchFamily="34" charset="-122"/>
              </a:rPr>
              <a:t>参数为可选，用于指定字段的约束条件。</a:t>
            </a:r>
            <a:endParaRPr lang="en-US" altLang="zh-CN" sz="2000"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下面主要介绍</a:t>
            </a:r>
            <a:r>
              <a:rPr lang="en-US" altLang="zh-CN" sz="2000" dirty="0">
                <a:solidFill>
                  <a:srgbClr val="1369B2"/>
                </a:solidFill>
                <a:latin typeface="微软雅黑" panose="020B0503020204020204" pitchFamily="34" charset="-122"/>
                <a:ea typeface="微软雅黑" panose="020B0503020204020204" pitchFamily="34" charset="-122"/>
              </a:rPr>
              <a:t>NOT NULL</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约束。</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bwMode="auto">
          <a:xfrm rot="574600">
            <a:off x="1198115" y="293158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5" name="TextBox 7"/>
          <p:cNvSpPr txBox="1">
            <a:spLocks noChangeArrowheads="1"/>
          </p:cNvSpPr>
          <p:nvPr/>
        </p:nvSpPr>
        <p:spPr bwMode="auto">
          <a:xfrm>
            <a:off x="1239490" y="2962636"/>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cxnSp>
        <p:nvCxnSpPr>
          <p:cNvPr id="18" name="直接连接符 17"/>
          <p:cNvCxnSpPr/>
          <p:nvPr/>
        </p:nvCxnSpPr>
        <p:spPr>
          <a:xfrm>
            <a:off x="1618329" y="3354464"/>
            <a:ext cx="5904000"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19" name="直接连接符 18"/>
          <p:cNvCxnSpPr/>
          <p:nvPr/>
        </p:nvCxnSpPr>
        <p:spPr>
          <a:xfrm>
            <a:off x="1662556" y="4146552"/>
            <a:ext cx="5904000"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0" name="矩形 19"/>
          <p:cNvSpPr/>
          <p:nvPr/>
        </p:nvSpPr>
        <p:spPr>
          <a:xfrm>
            <a:off x="1702718" y="2880680"/>
            <a:ext cx="5566236" cy="41716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en-US" altLang="zh-CN" sz="1800" dirty="0">
                <a:solidFill>
                  <a:srgbClr val="1369B2"/>
                </a:solidFill>
                <a:latin typeface="微软雅黑" panose="020B0503020204020204" pitchFamily="34" charset="-122"/>
                <a:ea typeface="微软雅黑" panose="020B0503020204020204" pitchFamily="34" charset="-122"/>
              </a:rPr>
              <a:t>NOT NULL</a:t>
            </a:r>
            <a:r>
              <a:rPr lang="zh-CN" altLang="en-US" sz="1800" dirty="0">
                <a:solidFill>
                  <a:srgbClr val="1369B2"/>
                </a:solidFill>
                <a:latin typeface="微软雅黑" panose="020B0503020204020204" pitchFamily="34" charset="-122"/>
                <a:ea typeface="微软雅黑" panose="020B0503020204020204" pitchFamily="34" charset="-122"/>
              </a:rPr>
              <a:t>表示字段值不能为空</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椭圆 20"/>
          <p:cNvSpPr/>
          <p:nvPr/>
        </p:nvSpPr>
        <p:spPr bwMode="auto">
          <a:xfrm rot="574600">
            <a:off x="1198115" y="3753634"/>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2" name="TextBox 28"/>
          <p:cNvSpPr txBox="1">
            <a:spLocks noChangeArrowheads="1"/>
          </p:cNvSpPr>
          <p:nvPr/>
        </p:nvSpPr>
        <p:spPr bwMode="auto">
          <a:xfrm>
            <a:off x="1239490" y="3784690"/>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3" name="矩形 22"/>
          <p:cNvSpPr/>
          <p:nvPr/>
        </p:nvSpPr>
        <p:spPr>
          <a:xfrm>
            <a:off x="1630710" y="3710997"/>
            <a:ext cx="6048672"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en-US" altLang="zh-CN" sz="1800" dirty="0">
                <a:solidFill>
                  <a:srgbClr val="1369B2"/>
                </a:solidFill>
                <a:latin typeface="微软雅黑" panose="020B0503020204020204" pitchFamily="34" charset="-122"/>
                <a:ea typeface="微软雅黑" panose="020B0503020204020204" pitchFamily="34" charset="-122"/>
              </a:rPr>
              <a:t>DEFAULT</a:t>
            </a:r>
            <a:r>
              <a:rPr lang="zh-CN" altLang="en-US" sz="1800" dirty="0">
                <a:solidFill>
                  <a:srgbClr val="1369B2"/>
                </a:solidFill>
                <a:latin typeface="微软雅黑" panose="020B0503020204020204" pitchFamily="34" charset="-122"/>
                <a:ea typeface="微软雅黑" panose="020B0503020204020204" pitchFamily="34" charset="-122"/>
              </a:rPr>
              <a:t>表示为字段指定默认值</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，其语法格式如下。</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43405" y="4580025"/>
            <a:ext cx="7992888" cy="13041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5" name="矩形 24"/>
          <p:cNvSpPr/>
          <p:nvPr/>
        </p:nvSpPr>
        <p:spPr>
          <a:xfrm>
            <a:off x="1588740" y="4948078"/>
            <a:ext cx="7272807"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default_value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6" name="矩形 25"/>
          <p:cNvSpPr/>
          <p:nvPr/>
        </p:nvSpPr>
        <p:spPr>
          <a:xfrm>
            <a:off x="1630710" y="5024316"/>
            <a:ext cx="1152128"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7" name="直接箭头连接符 26"/>
          <p:cNvCxnSpPr/>
          <p:nvPr/>
        </p:nvCxnSpPr>
        <p:spPr>
          <a:xfrm>
            <a:off x="2782838" y="5236111"/>
            <a:ext cx="0" cy="64807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990750" y="5925898"/>
            <a:ext cx="1656181"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文本框 7"/>
          <p:cNvSpPr txBox="1"/>
          <p:nvPr/>
        </p:nvSpPr>
        <p:spPr>
          <a:xfrm>
            <a:off x="1990750" y="5938089"/>
            <a:ext cx="165618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用于指定默认值</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0" name="矩形 29"/>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8. </a:t>
            </a:r>
            <a:r>
              <a:rPr lang="en-US" altLang="zh-CN" sz="1800" dirty="0" err="1">
                <a:solidFill>
                  <a:srgbClr val="595959"/>
                </a:solidFill>
                <a:latin typeface="微软雅黑" panose="020B0503020204020204" pitchFamily="34" charset="-122"/>
                <a:ea typeface="微软雅黑" panose="020B0503020204020204" pitchFamily="34" charset="-122"/>
              </a:rPr>
              <a:t>db_name</a:t>
            </a:r>
            <a:r>
              <a:rPr lang="en-US" altLang="zh-CN" sz="1800" dirty="0">
                <a:solidFill>
                  <a:srgbClr val="595959"/>
                </a:solidFill>
                <a:latin typeface="微软雅黑" panose="020B0503020204020204" pitchFamily="34" charset="-122"/>
                <a:ea typeface="微软雅黑" panose="020B0503020204020204" pitchFamily="34" charset="-122"/>
              </a:rPr>
              <a:t> </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701602"/>
            <a:ext cx="10369151"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COMMENT</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为可选，用于为</a:t>
            </a:r>
            <a:r>
              <a:rPr lang="zh-CN" altLang="en-US" sz="2000" dirty="0">
                <a:solidFill>
                  <a:srgbClr val="1369B2"/>
                </a:solidFill>
                <a:latin typeface="微软雅黑" panose="020B0503020204020204" pitchFamily="34" charset="-122"/>
                <a:ea typeface="微软雅黑" panose="020B0503020204020204" pitchFamily="34" charset="-122"/>
              </a:rPr>
              <a:t>字段</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表添加描述信息</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err="1">
                <a:solidFill>
                  <a:srgbClr val="1369B2"/>
                </a:solidFill>
                <a:latin typeface="微软雅黑" panose="020B0503020204020204" pitchFamily="34" charset="-122"/>
                <a:ea typeface="微软雅黑" panose="020B0503020204020204" pitchFamily="34" charset="-122"/>
              </a:rPr>
              <a:t>col_comment</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err="1">
                <a:solidFill>
                  <a:srgbClr val="1369B2"/>
                </a:solidFill>
                <a:latin typeface="微软雅黑" panose="020B0503020204020204" pitchFamily="34" charset="-122"/>
                <a:ea typeface="微软雅黑" panose="020B0503020204020204" pitchFamily="34" charset="-122"/>
              </a:rPr>
              <a:t>table_comment</a:t>
            </a:r>
            <a:r>
              <a:rPr lang="zh-CN" altLang="en-US" sz="2000" dirty="0">
                <a:solidFill>
                  <a:srgbClr val="1369B2"/>
                </a:solidFill>
                <a:latin typeface="微软雅黑" panose="020B0503020204020204" pitchFamily="34" charset="-122"/>
                <a:ea typeface="微软雅黑" panose="020B0503020204020204" pitchFamily="34" charset="-122"/>
              </a:rPr>
              <a:t>参数</a:t>
            </a:r>
            <a:r>
              <a:rPr lang="zh-CN" altLang="en-US" sz="2000" dirty="0">
                <a:solidFill>
                  <a:srgbClr val="595959"/>
                </a:solidFill>
                <a:latin typeface="微软雅黑" panose="020B0503020204020204" pitchFamily="34" charset="-122"/>
                <a:ea typeface="微软雅黑" panose="020B0503020204020204" pitchFamily="34" charset="-122"/>
              </a:rPr>
              <a:t>分别用于定义</a:t>
            </a:r>
            <a:r>
              <a:rPr lang="zh-CN" altLang="en-US" sz="2000" dirty="0">
                <a:solidFill>
                  <a:srgbClr val="1369B2"/>
                </a:solidFill>
                <a:latin typeface="微软雅黑" panose="020B0503020204020204" pitchFamily="34" charset="-122"/>
                <a:ea typeface="微软雅黑" panose="020B0503020204020204" pitchFamily="34" charset="-122"/>
              </a:rPr>
              <a:t>字段</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表</a:t>
            </a:r>
            <a:r>
              <a:rPr lang="zh-CN" altLang="en-US" sz="2000" dirty="0">
                <a:solidFill>
                  <a:srgbClr val="595959"/>
                </a:solidFill>
                <a:latin typeface="微软雅黑" panose="020B0503020204020204" pitchFamily="34" charset="-122"/>
                <a:ea typeface="微软雅黑" panose="020B0503020204020204" pitchFamily="34" charset="-122"/>
              </a:rPr>
              <a:t>的描述内容。</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9. COMMENT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32" name="文本框 1"/>
          <p:cNvSpPr txBox="1"/>
          <p:nvPr/>
        </p:nvSpPr>
        <p:spPr>
          <a:xfrm>
            <a:off x="910630" y="3722450"/>
            <a:ext cx="10369151"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rPr>
              <a:t>table_constraint</a:t>
            </a:r>
            <a:r>
              <a:rPr lang="zh-CN" altLang="en-US" sz="2000" dirty="0">
                <a:solidFill>
                  <a:srgbClr val="595959"/>
                </a:solidFill>
                <a:latin typeface="微软雅黑" panose="020B0503020204020204" pitchFamily="34" charset="-122"/>
                <a:ea typeface="微软雅黑" panose="020B0503020204020204" pitchFamily="34" charset="-122"/>
              </a:rPr>
              <a:t>参数为可选，用于指定表的</a:t>
            </a:r>
            <a:r>
              <a:rPr lang="zh-CN" altLang="en-US" sz="2000" dirty="0">
                <a:solidFill>
                  <a:srgbClr val="1369B2"/>
                </a:solidFill>
                <a:latin typeface="微软雅黑" panose="020B0503020204020204" pitchFamily="34" charset="-122"/>
                <a:ea typeface="微软雅黑" panose="020B0503020204020204" pitchFamily="34" charset="-122"/>
              </a:rPr>
              <a:t>约束条件</a:t>
            </a:r>
            <a:r>
              <a:rPr lang="zh-CN" altLang="en-US" sz="2000" dirty="0">
                <a:solidFill>
                  <a:srgbClr val="595959"/>
                </a:solidFill>
                <a:latin typeface="微软雅黑" panose="020B0503020204020204" pitchFamily="34" charset="-122"/>
                <a:ea typeface="微软雅黑" panose="020B0503020204020204" pitchFamily="34" charset="-122"/>
              </a:rPr>
              <a:t>。目前，</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中所有表的约束均为软约束。</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a:xfrm>
            <a:off x="1025841" y="2880513"/>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10. </a:t>
            </a:r>
            <a:r>
              <a:rPr lang="en-US" altLang="zh-CN" sz="1800" dirty="0" err="1">
                <a:solidFill>
                  <a:srgbClr val="595959"/>
                </a:solidFill>
                <a:latin typeface="微软雅黑" panose="020B0503020204020204" pitchFamily="34" charset="-122"/>
                <a:ea typeface="微软雅黑" panose="020B0503020204020204" pitchFamily="34" charset="-122"/>
              </a:rPr>
              <a:t>table_constraint</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文本框 1"/>
          <p:cNvSpPr txBox="1"/>
          <p:nvPr/>
        </p:nvSpPr>
        <p:spPr>
          <a:xfrm>
            <a:off x="838622" y="5738482"/>
            <a:ext cx="10369151"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PARTITIONED BY</a:t>
            </a:r>
            <a:r>
              <a:rPr lang="zh-CN" altLang="en-US" sz="2000" dirty="0">
                <a:solidFill>
                  <a:srgbClr val="595959"/>
                </a:solidFill>
                <a:latin typeface="微软雅黑" panose="020B0503020204020204" pitchFamily="34" charset="-122"/>
                <a:ea typeface="微软雅黑" panose="020B0503020204020204" pitchFamily="34" charset="-122"/>
              </a:rPr>
              <a:t>子句为可选，用于为表指定</a:t>
            </a:r>
            <a:r>
              <a:rPr lang="zh-CN" altLang="en-US" sz="2000" dirty="0">
                <a:solidFill>
                  <a:srgbClr val="1369B2"/>
                </a:solidFill>
                <a:latin typeface="微软雅黑" panose="020B0503020204020204" pitchFamily="34" charset="-122"/>
                <a:ea typeface="微软雅黑" panose="020B0503020204020204" pitchFamily="34" charset="-122"/>
              </a:rPr>
              <a:t>分区</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953833" y="489654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11. </a:t>
            </a:r>
            <a:r>
              <a:rPr lang="en-US" altLang="zh-CN" sz="1800" dirty="0" err="1">
                <a:solidFill>
                  <a:srgbClr val="595959"/>
                </a:solidFill>
                <a:latin typeface="微软雅黑" panose="020B0503020204020204" pitchFamily="34" charset="-122"/>
                <a:ea typeface="微软雅黑" panose="020B0503020204020204" pitchFamily="34" charset="-122"/>
              </a:rPr>
              <a:t>table_constraint</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701602"/>
            <a:ext cx="10369151"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CLUSTERED BY</a:t>
            </a:r>
            <a:r>
              <a:rPr lang="zh-CN" altLang="en-US" sz="2000" dirty="0">
                <a:solidFill>
                  <a:srgbClr val="595959"/>
                </a:solidFill>
                <a:latin typeface="微软雅黑" panose="020B0503020204020204" pitchFamily="34" charset="-122"/>
                <a:ea typeface="微软雅黑" panose="020B0503020204020204" pitchFamily="34" charset="-122"/>
              </a:rPr>
              <a:t>子句为可选，用于为表指定</a:t>
            </a:r>
            <a:r>
              <a:rPr lang="zh-CN" altLang="en-US" sz="2000" dirty="0">
                <a:solidFill>
                  <a:srgbClr val="1369B2"/>
                </a:solidFill>
                <a:latin typeface="微软雅黑" panose="020B0503020204020204" pitchFamily="34" charset="-122"/>
                <a:ea typeface="微软雅黑" panose="020B0503020204020204" pitchFamily="34" charset="-122"/>
              </a:rPr>
              <a:t>分桶</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12. CLUSTERED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32" name="文本框 1"/>
          <p:cNvSpPr txBox="1"/>
          <p:nvPr/>
        </p:nvSpPr>
        <p:spPr>
          <a:xfrm>
            <a:off x="910630" y="3335627"/>
            <a:ext cx="10369151"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SKEWED BY</a:t>
            </a:r>
            <a:r>
              <a:rPr lang="zh-CN" altLang="en-US" sz="2000" dirty="0">
                <a:solidFill>
                  <a:srgbClr val="595959"/>
                </a:solidFill>
                <a:latin typeface="微软雅黑" panose="020B0503020204020204" pitchFamily="34" charset="-122"/>
                <a:ea typeface="微软雅黑" panose="020B0503020204020204" pitchFamily="34" charset="-122"/>
              </a:rPr>
              <a:t>子句为可选，用于处理</a:t>
            </a:r>
            <a:r>
              <a:rPr lang="zh-CN" altLang="en-US" sz="2000" dirty="0">
                <a:solidFill>
                  <a:srgbClr val="1369B2"/>
                </a:solidFill>
                <a:latin typeface="微软雅黑" panose="020B0503020204020204" pitchFamily="34" charset="-122"/>
                <a:ea typeface="微软雅黑" panose="020B0503020204020204" pitchFamily="34" charset="-122"/>
              </a:rPr>
              <a:t>数据倾斜</a:t>
            </a:r>
            <a:r>
              <a:rPr lang="zh-CN" altLang="en-US" sz="2000" dirty="0">
                <a:solidFill>
                  <a:srgbClr val="595959"/>
                </a:solidFill>
                <a:latin typeface="微软雅黑" panose="020B0503020204020204" pitchFamily="34" charset="-122"/>
                <a:ea typeface="微软雅黑" panose="020B0503020204020204" pitchFamily="34" charset="-122"/>
              </a:rPr>
              <a:t>问题，通过对指定字段的特定取值进行优化处理，以提升查询性能。参数</a:t>
            </a:r>
            <a:r>
              <a:rPr lang="en-US" altLang="zh-CN" sz="2000" dirty="0" err="1">
                <a:solidFill>
                  <a:srgbClr val="1369B2"/>
                </a:solidFill>
                <a:latin typeface="微软雅黑" panose="020B0503020204020204" pitchFamily="34" charset="-122"/>
                <a:ea typeface="微软雅黑" panose="020B0503020204020204" pitchFamily="34" charset="-122"/>
              </a:rPr>
              <a:t>col_name</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err="1">
                <a:solidFill>
                  <a:srgbClr val="1369B2"/>
                </a:solidFill>
                <a:latin typeface="微软雅黑" panose="020B0503020204020204" pitchFamily="34" charset="-122"/>
                <a:ea typeface="微软雅黑" panose="020B0503020204020204" pitchFamily="34" charset="-122"/>
              </a:rPr>
              <a:t>col_value</a:t>
            </a:r>
            <a:r>
              <a:rPr lang="zh-CN" altLang="en-US" sz="2000" dirty="0">
                <a:solidFill>
                  <a:srgbClr val="595959"/>
                </a:solidFill>
                <a:latin typeface="微软雅黑" panose="020B0503020204020204" pitchFamily="34" charset="-122"/>
                <a:ea typeface="微软雅黑" panose="020B0503020204020204" pitchFamily="34" charset="-122"/>
              </a:rPr>
              <a:t>分别用于指定</a:t>
            </a:r>
            <a:r>
              <a:rPr lang="zh-CN" altLang="en-US" sz="2000" dirty="0">
                <a:solidFill>
                  <a:srgbClr val="1369B2"/>
                </a:solidFill>
                <a:latin typeface="微软雅黑" panose="020B0503020204020204" pitchFamily="34" charset="-122"/>
                <a:ea typeface="微软雅黑" panose="020B0503020204020204" pitchFamily="34" charset="-122"/>
              </a:rPr>
              <a:t>倾斜字段</a:t>
            </a:r>
            <a:r>
              <a:rPr lang="zh-CN" altLang="en-US" sz="2000" dirty="0">
                <a:solidFill>
                  <a:srgbClr val="595959"/>
                </a:solidFill>
                <a:latin typeface="微软雅黑" panose="020B0503020204020204" pitchFamily="34" charset="-122"/>
                <a:ea typeface="微软雅黑" panose="020B0503020204020204" pitchFamily="34" charset="-122"/>
              </a:rPr>
              <a:t>及其</a:t>
            </a:r>
            <a:r>
              <a:rPr lang="zh-CN" altLang="en-US" sz="2000" dirty="0">
                <a:solidFill>
                  <a:srgbClr val="1369B2"/>
                </a:solidFill>
                <a:latin typeface="微软雅黑" panose="020B0503020204020204" pitchFamily="34" charset="-122"/>
                <a:ea typeface="微软雅黑" panose="020B0503020204020204" pitchFamily="34" charset="-122"/>
              </a:rPr>
              <a:t>倾斜取值</a:t>
            </a:r>
            <a:r>
              <a:rPr lang="zh-CN" altLang="en-US" sz="2000" dirty="0">
                <a:solidFill>
                  <a:srgbClr val="595959"/>
                </a:solidFill>
                <a:latin typeface="微软雅黑" panose="020B0503020204020204" pitchFamily="34" charset="-122"/>
                <a:ea typeface="微软雅黑" panose="020B0503020204020204" pitchFamily="34" charset="-122"/>
              </a:rPr>
              <a:t>。当倾斜字段为单个字段时，可对应一个或多个倾斜取值；当倾斜字段为多个字段的组合时，每组倾斜取值应与字段一一对应。</a:t>
            </a:r>
            <a:r>
              <a:rPr lang="en-US" altLang="zh-CN" sz="2000" dirty="0">
                <a:solidFill>
                  <a:srgbClr val="1369B2"/>
                </a:solidFill>
                <a:latin typeface="微软雅黑" panose="020B0503020204020204" pitchFamily="34" charset="-122"/>
                <a:ea typeface="微软雅黑" panose="020B0503020204020204" pitchFamily="34" charset="-122"/>
              </a:rPr>
              <a:t>STORED AS DIRECTORIES</a:t>
            </a:r>
            <a:r>
              <a:rPr lang="zh-CN" altLang="en-US" sz="2000" dirty="0">
                <a:solidFill>
                  <a:srgbClr val="595959"/>
                </a:solidFill>
                <a:latin typeface="微软雅黑" panose="020B0503020204020204" pitchFamily="34" charset="-122"/>
                <a:ea typeface="微软雅黑" panose="020B0503020204020204" pitchFamily="34" charset="-122"/>
              </a:rPr>
              <a:t>（可选）子句表示</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上为每个倾斜值或组合单独创建目录。若未指定该子句，则所有数据仍写入表的目录中。</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a:xfrm>
            <a:off x="1025841" y="2493690"/>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13. SKEWED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701602"/>
            <a:ext cx="10369151"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ROW FORMAT</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为可选，用于指定表中每行数据的</a:t>
            </a:r>
            <a:r>
              <a:rPr lang="zh-CN" altLang="en-US" sz="2000" dirty="0">
                <a:solidFill>
                  <a:srgbClr val="1369B2"/>
                </a:solidFill>
                <a:latin typeface="微软雅黑" panose="020B0503020204020204" pitchFamily="34" charset="-122"/>
                <a:ea typeface="微软雅黑" panose="020B0503020204020204" pitchFamily="34" charset="-122"/>
              </a:rPr>
              <a:t>序列化</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反序列化</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Serialization Deserialization</a:t>
            </a:r>
            <a:r>
              <a:rPr lang="zh-CN" altLang="en-US" sz="2000" dirty="0">
                <a:solidFill>
                  <a:srgbClr val="595959"/>
                </a:solidFill>
                <a:latin typeface="微软雅黑" panose="020B0503020204020204" pitchFamily="34" charset="-122"/>
                <a:ea typeface="微软雅黑" panose="020B0503020204020204" pitchFamily="34" charset="-122"/>
              </a:rPr>
              <a:t>，简称</a:t>
            </a:r>
            <a:r>
              <a:rPr lang="en-US" altLang="zh-CN" sz="2000" dirty="0" err="1">
                <a:solidFill>
                  <a:srgbClr val="595959"/>
                </a:solidFill>
                <a:latin typeface="微软雅黑" panose="020B0503020204020204" pitchFamily="34" charset="-122"/>
                <a:ea typeface="微软雅黑" panose="020B0503020204020204" pitchFamily="34" charset="-122"/>
              </a:rPr>
              <a:t>SerDe</a:t>
            </a:r>
            <a:r>
              <a:rPr lang="zh-CN" altLang="en-US" sz="2000" dirty="0">
                <a:solidFill>
                  <a:srgbClr val="595959"/>
                </a:solidFill>
                <a:latin typeface="微软雅黑" panose="020B0503020204020204" pitchFamily="34" charset="-122"/>
                <a:ea typeface="微软雅黑" panose="020B0503020204020204" pitchFamily="34" charset="-122"/>
              </a:rPr>
              <a:t>）方式。序列化是指</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在插入数据时，将表中字段值转换为符合目标文件格式的数据，写入</a:t>
            </a:r>
            <a:r>
              <a:rPr lang="en-US" altLang="zh-CN" sz="2000" dirty="0">
                <a:solidFill>
                  <a:srgbClr val="1369B2"/>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；反序列化是指</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在读取数据时，将</a:t>
            </a:r>
            <a:r>
              <a:rPr lang="en-US" altLang="zh-CN" sz="2000" dirty="0">
                <a:solidFill>
                  <a:srgbClr val="595959"/>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上的数据文件解析为表中各字段的值。</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7823398" y="3141762"/>
            <a:ext cx="3456383" cy="342989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701602"/>
            <a:ext cx="10585176" cy="128990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用户可根据实际数据格式，通过</a:t>
            </a:r>
            <a:r>
              <a:rPr lang="en-US" altLang="zh-CN" sz="1800" dirty="0">
                <a:solidFill>
                  <a:srgbClr val="1369B2"/>
                </a:solidFill>
                <a:latin typeface="微软雅黑" panose="020B0503020204020204" pitchFamily="34" charset="-122"/>
                <a:ea typeface="微软雅黑" panose="020B0503020204020204" pitchFamily="34" charset="-122"/>
              </a:rPr>
              <a:t>ROW FORMAT</a:t>
            </a:r>
            <a:r>
              <a:rPr lang="zh-CN" altLang="en-US" sz="1800" dirty="0">
                <a:solidFill>
                  <a:srgbClr val="1369B2"/>
                </a:solidFill>
                <a:latin typeface="微软雅黑" panose="020B0503020204020204" pitchFamily="34" charset="-122"/>
                <a:ea typeface="微软雅黑" panose="020B0503020204020204" pitchFamily="34" charset="-122"/>
              </a:rPr>
              <a:t>子句</a:t>
            </a:r>
            <a:r>
              <a:rPr lang="zh-CN" altLang="en-US" sz="1800" dirty="0">
                <a:solidFill>
                  <a:srgbClr val="595959"/>
                </a:solidFill>
                <a:latin typeface="微软雅黑" panose="020B0503020204020204" pitchFamily="34" charset="-122"/>
                <a:ea typeface="微软雅黑" panose="020B0503020204020204" pitchFamily="34" charset="-122"/>
              </a:rPr>
              <a:t>设定</a:t>
            </a:r>
            <a:r>
              <a:rPr lang="zh-CN" altLang="en-US" sz="1800" dirty="0">
                <a:solidFill>
                  <a:srgbClr val="1369B2"/>
                </a:solidFill>
                <a:latin typeface="微软雅黑" panose="020B0503020204020204" pitchFamily="34" charset="-122"/>
                <a:ea typeface="微软雅黑" panose="020B0503020204020204" pitchFamily="34" charset="-122"/>
              </a:rPr>
              <a:t>序列化</a:t>
            </a:r>
            <a:r>
              <a:rPr lang="zh-CN" altLang="en-US" sz="1800" dirty="0">
                <a:solidFill>
                  <a:srgbClr val="595959"/>
                </a:solidFill>
                <a:latin typeface="微软雅黑" panose="020B0503020204020204" pitchFamily="34" charset="-122"/>
                <a:ea typeface="微软雅黑" panose="020B0503020204020204" pitchFamily="34" charset="-122"/>
              </a:rPr>
              <a:t>与</a:t>
            </a:r>
            <a:r>
              <a:rPr lang="zh-CN" altLang="en-US" sz="1800" dirty="0">
                <a:solidFill>
                  <a:srgbClr val="1369B2"/>
                </a:solidFill>
                <a:latin typeface="微软雅黑" panose="020B0503020204020204" pitchFamily="34" charset="-122"/>
                <a:ea typeface="微软雅黑" panose="020B0503020204020204" pitchFamily="34" charset="-122"/>
              </a:rPr>
              <a:t>反序列化</a:t>
            </a:r>
            <a:r>
              <a:rPr lang="zh-CN" altLang="en-US" sz="1800" dirty="0">
                <a:solidFill>
                  <a:srgbClr val="595959"/>
                </a:solidFill>
                <a:latin typeface="微软雅黑" panose="020B0503020204020204" pitchFamily="34" charset="-122"/>
                <a:ea typeface="微软雅黑" panose="020B0503020204020204" pitchFamily="34" charset="-122"/>
              </a:rPr>
              <a:t>的方式。</a:t>
            </a:r>
            <a:r>
              <a:rPr lang="en-US" altLang="zh-CN" sz="1800" dirty="0">
                <a:solidFill>
                  <a:srgbClr val="595959"/>
                </a:solidFill>
                <a:latin typeface="微软雅黑" panose="020B0503020204020204" pitchFamily="34" charset="-122"/>
                <a:ea typeface="微软雅黑" panose="020B0503020204020204" pitchFamily="34" charset="-122"/>
              </a:rPr>
              <a:t>Hive</a:t>
            </a:r>
            <a:r>
              <a:rPr lang="zh-CN" altLang="en-US" sz="1800" dirty="0">
                <a:solidFill>
                  <a:srgbClr val="595959"/>
                </a:solidFill>
                <a:latin typeface="微软雅黑" panose="020B0503020204020204" pitchFamily="34" charset="-122"/>
                <a:ea typeface="微软雅黑" panose="020B0503020204020204" pitchFamily="34" charset="-122"/>
              </a:rPr>
              <a:t>支持原生</a:t>
            </a:r>
            <a:r>
              <a:rPr lang="en-US" altLang="zh-CN" sz="1800" dirty="0" err="1">
                <a:solidFill>
                  <a:srgbClr val="1369B2"/>
                </a:solidFill>
                <a:latin typeface="微软雅黑" panose="020B0503020204020204" pitchFamily="34" charset="-122"/>
                <a:ea typeface="微软雅黑" panose="020B0503020204020204" pitchFamily="34" charset="-122"/>
              </a:rPr>
              <a:t>SerDe</a:t>
            </a:r>
            <a:r>
              <a:rPr lang="zh-CN" altLang="en-US" sz="1800" dirty="0">
                <a:solidFill>
                  <a:srgbClr val="595959"/>
                </a:solidFill>
                <a:latin typeface="微软雅黑" panose="020B0503020204020204" pitchFamily="34" charset="-122"/>
                <a:ea typeface="微软雅黑" panose="020B0503020204020204" pitchFamily="34" charset="-122"/>
              </a:rPr>
              <a:t>和自定义</a:t>
            </a:r>
            <a:r>
              <a:rPr lang="en-US" altLang="zh-CN" sz="1800" dirty="0" err="1">
                <a:solidFill>
                  <a:srgbClr val="1369B2"/>
                </a:solidFill>
                <a:latin typeface="微软雅黑" panose="020B0503020204020204" pitchFamily="34" charset="-122"/>
                <a:ea typeface="微软雅黑" panose="020B0503020204020204" pitchFamily="34" charset="-122"/>
              </a:rPr>
              <a:t>SerDe</a:t>
            </a:r>
            <a:r>
              <a:rPr lang="zh-CN" altLang="en-US" sz="1800" dirty="0">
                <a:solidFill>
                  <a:srgbClr val="595959"/>
                </a:solidFill>
                <a:latin typeface="微软雅黑" panose="020B0503020204020204" pitchFamily="34" charset="-122"/>
                <a:ea typeface="微软雅黑" panose="020B0503020204020204" pitchFamily="34" charset="-122"/>
              </a:rPr>
              <a:t>两种模式用于对数据进行序列化与反序列化，具体介绍如下。</a:t>
            </a:r>
            <a:endParaRPr lang="en-US" altLang="zh-CN" sz="1800"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a:t>
            </a:r>
            <a:r>
              <a:rPr lang="en-US" altLang="zh-CN" sz="1800" dirty="0">
                <a:solidFill>
                  <a:srgbClr val="595959"/>
                </a:solidFill>
                <a:latin typeface="微软雅黑" panose="020B0503020204020204" pitchFamily="34" charset="-122"/>
                <a:ea typeface="微软雅黑" panose="020B0503020204020204" pitchFamily="34" charset="-122"/>
              </a:rPr>
              <a:t>1</a:t>
            </a:r>
            <a:r>
              <a:rPr lang="zh-CN" altLang="en-US" sz="1800" dirty="0">
                <a:solidFill>
                  <a:srgbClr val="595959"/>
                </a:solidFill>
                <a:latin typeface="微软雅黑" panose="020B0503020204020204" pitchFamily="34" charset="-122"/>
                <a:ea typeface="微软雅黑" panose="020B0503020204020204" pitchFamily="34" charset="-122"/>
              </a:rPr>
              <a:t>）原生</a:t>
            </a:r>
            <a:r>
              <a:rPr lang="en-US" altLang="zh-CN" sz="1800" dirty="0" err="1">
                <a:solidFill>
                  <a:srgbClr val="595959"/>
                </a:solidFill>
                <a:latin typeface="微软雅黑" panose="020B0503020204020204" pitchFamily="34" charset="-122"/>
                <a:ea typeface="微软雅黑" panose="020B0503020204020204" pitchFamily="34" charset="-122"/>
              </a:rPr>
              <a:t>SerDe</a:t>
            </a:r>
            <a:r>
              <a:rPr lang="zh-CN" altLang="en-US" sz="1800" dirty="0">
                <a:solidFill>
                  <a:srgbClr val="595959"/>
                </a:solidFill>
                <a:latin typeface="微软雅黑" panose="020B0503020204020204" pitchFamily="34" charset="-122"/>
                <a:ea typeface="微软雅黑" panose="020B0503020204020204" pitchFamily="34" charset="-122"/>
              </a:rPr>
              <a:t>是默认模式，它通过指定字段、键值对、行等分隔符来解析数据结构，其语法格式如下。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08091" y="3620277"/>
            <a:ext cx="10089204" cy="29723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414686" y="3693476"/>
            <a:ext cx="7272807" cy="253640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ROW FORMAT DELIMITED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[FIELDS TERMINATED BY char [ESCAPED BY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[COLLECTION ITEMS TERMINATED BY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[MAP KEYS TERMINATED BY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[LINES TERMINATED BY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[NULL DEFINED AS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1702717" y="4169588"/>
            <a:ext cx="2808303"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5" name="直接箭头连接符 14"/>
          <p:cNvCxnSpPr/>
          <p:nvPr/>
        </p:nvCxnSpPr>
        <p:spPr>
          <a:xfrm flipV="1">
            <a:off x="4505484" y="3845552"/>
            <a:ext cx="0" cy="64807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3646934" y="3401519"/>
            <a:ext cx="1656181"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7" name="文本框 7"/>
          <p:cNvSpPr txBox="1"/>
          <p:nvPr/>
        </p:nvSpPr>
        <p:spPr>
          <a:xfrm>
            <a:off x="3646934" y="3437523"/>
            <a:ext cx="165618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用于指定默认值</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5063461" y="4173875"/>
            <a:ext cx="1463793"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9" name="直接箭头连接符 18"/>
          <p:cNvCxnSpPr/>
          <p:nvPr/>
        </p:nvCxnSpPr>
        <p:spPr>
          <a:xfrm flipV="1">
            <a:off x="6527254" y="3773544"/>
            <a:ext cx="0" cy="64807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447134" y="3085620"/>
            <a:ext cx="3384369" cy="64807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1" name="文本框 7"/>
          <p:cNvSpPr txBox="1"/>
          <p:nvPr/>
        </p:nvSpPr>
        <p:spPr>
          <a:xfrm>
            <a:off x="5447128" y="3069754"/>
            <a:ext cx="3384375"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用于指定转义字符，用于在字段值中保留分隔符本身，默认值为空</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1719669" y="4593939"/>
            <a:ext cx="4231515"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3" name="直接箭头连接符 22"/>
          <p:cNvCxnSpPr/>
          <p:nvPr/>
        </p:nvCxnSpPr>
        <p:spPr>
          <a:xfrm>
            <a:off x="5920163" y="4593939"/>
            <a:ext cx="79208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732053" y="4493624"/>
            <a:ext cx="3738691" cy="64807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7"/>
          <p:cNvSpPr txBox="1"/>
          <p:nvPr/>
        </p:nvSpPr>
        <p:spPr>
          <a:xfrm>
            <a:off x="6732047" y="4425891"/>
            <a:ext cx="368363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a:t>
            </a:r>
            <a:r>
              <a:rPr lang="en-US" altLang="zh-CN" sz="1600" dirty="0">
                <a:solidFill>
                  <a:srgbClr val="FF0000"/>
                </a:solidFill>
                <a:latin typeface="微软雅黑" panose="020B0503020204020204" pitchFamily="34" charset="-122"/>
                <a:ea typeface="微软雅黑" panose="020B0503020204020204" pitchFamily="34" charset="-122"/>
              </a:rPr>
              <a:t>ARRAY</a:t>
            </a:r>
            <a:r>
              <a:rPr lang="zh-CN" altLang="en-US" sz="1600" dirty="0">
                <a:solidFill>
                  <a:srgbClr val="FF0000"/>
                </a:solidFill>
                <a:latin typeface="微软雅黑" panose="020B0503020204020204" pitchFamily="34" charset="-122"/>
                <a:ea typeface="微软雅黑" panose="020B0503020204020204" pitchFamily="34" charset="-122"/>
              </a:rPr>
              <a:t>、</a:t>
            </a:r>
            <a:r>
              <a:rPr lang="en-US" altLang="zh-CN" sz="1600" dirty="0">
                <a:solidFill>
                  <a:srgbClr val="FF0000"/>
                </a:solidFill>
                <a:latin typeface="微软雅黑" panose="020B0503020204020204" pitchFamily="34" charset="-122"/>
                <a:ea typeface="微软雅黑" panose="020B0503020204020204" pitchFamily="34" charset="-122"/>
              </a:rPr>
              <a:t>MAP</a:t>
            </a:r>
            <a:r>
              <a:rPr lang="zh-CN" altLang="en-US" sz="1600" dirty="0">
                <a:solidFill>
                  <a:srgbClr val="FF0000"/>
                </a:solidFill>
                <a:latin typeface="微软雅黑" panose="020B0503020204020204" pitchFamily="34" charset="-122"/>
                <a:ea typeface="微软雅黑" panose="020B0503020204020204" pitchFamily="34" charset="-122"/>
              </a:rPr>
              <a:t>和</a:t>
            </a:r>
            <a:r>
              <a:rPr lang="en-US" altLang="zh-CN" sz="1600" dirty="0">
                <a:solidFill>
                  <a:srgbClr val="FF0000"/>
                </a:solidFill>
                <a:latin typeface="微软雅黑" panose="020B0503020204020204" pitchFamily="34" charset="-122"/>
                <a:ea typeface="微软雅黑" panose="020B0503020204020204" pitchFamily="34" charset="-122"/>
              </a:rPr>
              <a:t>STRUCT</a:t>
            </a:r>
            <a:r>
              <a:rPr lang="zh-CN" altLang="en-US" sz="1600" dirty="0">
                <a:solidFill>
                  <a:srgbClr val="FF0000"/>
                </a:solidFill>
                <a:latin typeface="微软雅黑" panose="020B0503020204020204" pitchFamily="34" charset="-122"/>
                <a:ea typeface="微软雅黑" panose="020B0503020204020204" pitchFamily="34" charset="-122"/>
              </a:rPr>
              <a:t>类型中元素之间的分隔符，默认值为</a:t>
            </a:r>
            <a:r>
              <a:rPr lang="en-US" altLang="zh-CN" sz="1600" dirty="0">
                <a:solidFill>
                  <a:srgbClr val="FF0000"/>
                </a:solidFill>
                <a:latin typeface="微软雅黑" panose="020B0503020204020204" pitchFamily="34" charset="-122"/>
                <a:ea typeface="微软雅黑" panose="020B0503020204020204" pitchFamily="34" charset="-122"/>
              </a:rPr>
              <a:t>\002</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6" name="矩形 25"/>
          <p:cNvSpPr/>
          <p:nvPr/>
        </p:nvSpPr>
        <p:spPr>
          <a:xfrm>
            <a:off x="1702717" y="5022011"/>
            <a:ext cx="4231515"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7" name="直接箭头连接符 26"/>
          <p:cNvCxnSpPr/>
          <p:nvPr/>
        </p:nvCxnSpPr>
        <p:spPr>
          <a:xfrm>
            <a:off x="5891255" y="5370015"/>
            <a:ext cx="79208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6712251" y="5241905"/>
            <a:ext cx="3738691" cy="64807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文本框 7"/>
          <p:cNvSpPr txBox="1"/>
          <p:nvPr/>
        </p:nvSpPr>
        <p:spPr>
          <a:xfrm>
            <a:off x="6712245" y="5174172"/>
            <a:ext cx="368363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a:t>
            </a:r>
            <a:r>
              <a:rPr lang="en-US" altLang="zh-CN" sz="1600" dirty="0">
                <a:solidFill>
                  <a:srgbClr val="FF0000"/>
                </a:solidFill>
                <a:latin typeface="微软雅黑" panose="020B0503020204020204" pitchFamily="34" charset="-122"/>
                <a:ea typeface="微软雅黑" panose="020B0503020204020204" pitchFamily="34" charset="-122"/>
              </a:rPr>
              <a:t>MAP</a:t>
            </a:r>
            <a:r>
              <a:rPr lang="zh-CN" altLang="en-US" sz="1600" dirty="0">
                <a:solidFill>
                  <a:srgbClr val="FF0000"/>
                </a:solidFill>
                <a:latin typeface="微软雅黑" panose="020B0503020204020204" pitchFamily="34" charset="-122"/>
                <a:ea typeface="微软雅黑" panose="020B0503020204020204" pitchFamily="34" charset="-122"/>
              </a:rPr>
              <a:t>类型中键和值之间的分隔符，默认为</a:t>
            </a:r>
            <a:r>
              <a:rPr lang="en-US" altLang="zh-CN" sz="1600" dirty="0">
                <a:solidFill>
                  <a:srgbClr val="FF0000"/>
                </a:solidFill>
                <a:latin typeface="微软雅黑" panose="020B0503020204020204" pitchFamily="34" charset="-122"/>
                <a:ea typeface="微软雅黑" panose="020B0503020204020204" pitchFamily="34" charset="-122"/>
              </a:rPr>
              <a:t>\003</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0" name="矩形 29"/>
          <p:cNvSpPr/>
          <p:nvPr/>
        </p:nvSpPr>
        <p:spPr>
          <a:xfrm>
            <a:off x="1702717" y="5444889"/>
            <a:ext cx="4231515"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2" name="直接箭头连接符 31"/>
          <p:cNvCxnSpPr/>
          <p:nvPr/>
        </p:nvCxnSpPr>
        <p:spPr>
          <a:xfrm>
            <a:off x="5932109" y="5514072"/>
            <a:ext cx="0" cy="43698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644815" y="5959711"/>
            <a:ext cx="3738691" cy="35040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4" name="文本框 7"/>
          <p:cNvSpPr txBox="1"/>
          <p:nvPr/>
        </p:nvSpPr>
        <p:spPr>
          <a:xfrm>
            <a:off x="5644809" y="5923928"/>
            <a:ext cx="368363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用于指定行的分隔符，默认值为</a:t>
            </a:r>
            <a:r>
              <a:rPr lang="en-US" altLang="zh-CN" sz="1600" dirty="0">
                <a:solidFill>
                  <a:srgbClr val="FF0000"/>
                </a:solidFill>
                <a:latin typeface="微软雅黑" panose="020B0503020204020204" pitchFamily="34" charset="-122"/>
                <a:ea typeface="微软雅黑" panose="020B0503020204020204" pitchFamily="34" charset="-122"/>
              </a:rPr>
              <a:t>\n</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5" name="矩形 34"/>
          <p:cNvSpPr/>
          <p:nvPr/>
        </p:nvSpPr>
        <p:spPr>
          <a:xfrm>
            <a:off x="1698473" y="5824783"/>
            <a:ext cx="2884566"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6" name="直接箭头连接符 35"/>
          <p:cNvCxnSpPr/>
          <p:nvPr/>
        </p:nvCxnSpPr>
        <p:spPr>
          <a:xfrm>
            <a:off x="4583039" y="5889976"/>
            <a:ext cx="0" cy="43698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1558704" y="6369746"/>
            <a:ext cx="4392480" cy="35040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8" name="文本框 7"/>
          <p:cNvSpPr txBox="1"/>
          <p:nvPr/>
        </p:nvSpPr>
        <p:spPr>
          <a:xfrm>
            <a:off x="1555202" y="6329645"/>
            <a:ext cx="4526543"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用于指定哪些字符串表示</a:t>
            </a:r>
            <a:r>
              <a:rPr lang="en-US" altLang="zh-CN" sz="1600" dirty="0">
                <a:solidFill>
                  <a:srgbClr val="FF0000"/>
                </a:solidFill>
                <a:latin typeface="微软雅黑" panose="020B0503020204020204" pitchFamily="34" charset="-122"/>
                <a:ea typeface="微软雅黑" panose="020B0503020204020204" pitchFamily="34" charset="-122"/>
              </a:rPr>
              <a:t>NULL</a:t>
            </a:r>
            <a:r>
              <a:rPr lang="zh-CN" altLang="en-US" sz="1600" dirty="0">
                <a:solidFill>
                  <a:srgbClr val="FF0000"/>
                </a:solidFill>
                <a:latin typeface="微软雅黑" panose="020B0503020204020204" pitchFamily="34" charset="-122"/>
                <a:ea typeface="微软雅黑" panose="020B0503020204020204" pitchFamily="34" charset="-122"/>
              </a:rPr>
              <a:t>值，默认值为</a:t>
            </a:r>
            <a:r>
              <a:rPr lang="en-US" altLang="zh-CN" sz="1600" dirty="0">
                <a:solidFill>
                  <a:srgbClr val="FF0000"/>
                </a:solidFill>
                <a:latin typeface="微软雅黑" panose="020B0503020204020204" pitchFamily="34" charset="-122"/>
                <a:ea typeface="微软雅黑" panose="020B0503020204020204" pitchFamily="34" charset="-122"/>
              </a:rPr>
              <a:t>\N</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701602"/>
            <a:ext cx="6264696"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关于使用</a:t>
            </a:r>
            <a:r>
              <a:rPr lang="zh-CN" altLang="en-US" sz="2000" dirty="0">
                <a:solidFill>
                  <a:srgbClr val="1369B2"/>
                </a:solidFill>
                <a:latin typeface="微软雅黑" panose="020B0503020204020204" pitchFamily="34" charset="-122"/>
                <a:ea typeface="微软雅黑" panose="020B0503020204020204" pitchFamily="34" charset="-122"/>
              </a:rPr>
              <a:t>原生</a:t>
            </a:r>
            <a:r>
              <a:rPr lang="en-US" altLang="zh-CN" sz="2000" dirty="0" err="1">
                <a:solidFill>
                  <a:srgbClr val="1369B2"/>
                </a:solidFill>
                <a:latin typeface="微软雅黑" panose="020B0503020204020204" pitchFamily="34" charset="-122"/>
                <a:ea typeface="微软雅黑" panose="020B0503020204020204" pitchFamily="34" charset="-122"/>
              </a:rPr>
              <a:t>SerDe</a:t>
            </a:r>
            <a:r>
              <a:rPr lang="zh-CN" altLang="en-US" sz="2000" dirty="0">
                <a:solidFill>
                  <a:srgbClr val="1369B2"/>
                </a:solidFill>
                <a:latin typeface="微软雅黑" panose="020B0503020204020204" pitchFamily="34" charset="-122"/>
                <a:ea typeface="微软雅黑" panose="020B0503020204020204" pitchFamily="34" charset="-122"/>
              </a:rPr>
              <a:t>模式</a:t>
            </a:r>
            <a:r>
              <a:rPr lang="zh-CN" altLang="en-US" sz="2000" dirty="0">
                <a:solidFill>
                  <a:srgbClr val="595959"/>
                </a:solidFill>
                <a:latin typeface="微软雅黑" panose="020B0503020204020204" pitchFamily="34" charset="-122"/>
                <a:ea typeface="微软雅黑" panose="020B0503020204020204" pitchFamily="34" charset="-122"/>
              </a:rPr>
              <a:t>的示例代码如下。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08091" y="2493690"/>
            <a:ext cx="10089204" cy="29723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414686" y="2566889"/>
            <a:ext cx="7272807" cy="253640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ROW FORMAT DELIMITED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[FIELDS TERMINATED BY char [ESCAPED BY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[COLLECTION ITEMS TERMINATED BY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[MAP KEYS TERMINATED BY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[LINES TERMINATED BY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[NULL DEFINED AS char]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029648" y="2995246"/>
            <a:ext cx="10216594" cy="331236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840020"/>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866206"/>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基本格式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910630" y="1701602"/>
            <a:ext cx="10585176"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2</a:t>
            </a:r>
            <a:r>
              <a:rPr lang="zh-CN" altLang="en-US" sz="2000" dirty="0">
                <a:solidFill>
                  <a:srgbClr val="595959"/>
                </a:solidFill>
                <a:latin typeface="微软雅黑" panose="020B0503020204020204" pitchFamily="34" charset="-122"/>
                <a:ea typeface="微软雅黑" panose="020B0503020204020204" pitchFamily="34" charset="-122"/>
              </a:rPr>
              <a:t>）自定义</a:t>
            </a:r>
            <a:r>
              <a:rPr lang="en-US" altLang="zh-CN" sz="2000" dirty="0" err="1">
                <a:solidFill>
                  <a:srgbClr val="1369B2"/>
                </a:solidFill>
                <a:latin typeface="微软雅黑" panose="020B0503020204020204" pitchFamily="34" charset="-122"/>
                <a:ea typeface="微软雅黑" panose="020B0503020204020204" pitchFamily="34" charset="-122"/>
              </a:rPr>
              <a:t>SerDe</a:t>
            </a:r>
            <a:r>
              <a:rPr lang="zh-CN" altLang="en-US" sz="2000" dirty="0">
                <a:solidFill>
                  <a:srgbClr val="1369B2"/>
                </a:solidFill>
                <a:latin typeface="微软雅黑" panose="020B0503020204020204" pitchFamily="34" charset="-122"/>
                <a:ea typeface="微软雅黑" panose="020B0503020204020204" pitchFamily="34" charset="-122"/>
              </a:rPr>
              <a:t>模式</a:t>
            </a:r>
            <a:r>
              <a:rPr lang="zh-CN" altLang="en-US" sz="2000" dirty="0">
                <a:solidFill>
                  <a:srgbClr val="595959"/>
                </a:solidFill>
                <a:latin typeface="微软雅黑" panose="020B0503020204020204" pitchFamily="34" charset="-122"/>
                <a:ea typeface="微软雅黑" panose="020B0503020204020204" pitchFamily="34" charset="-122"/>
              </a:rPr>
              <a:t>适用于</a:t>
            </a:r>
            <a:r>
              <a:rPr lang="zh-CN" altLang="en-US" sz="2000" dirty="0">
                <a:solidFill>
                  <a:srgbClr val="1369B2"/>
                </a:solidFill>
                <a:latin typeface="微软雅黑" panose="020B0503020204020204" pitchFamily="34" charset="-122"/>
                <a:ea typeface="微软雅黑" panose="020B0503020204020204" pitchFamily="34" charset="-122"/>
              </a:rPr>
              <a:t>复杂</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非结构化格式</a:t>
            </a:r>
            <a:r>
              <a:rPr lang="zh-CN" altLang="en-US" sz="2000" dirty="0">
                <a:solidFill>
                  <a:srgbClr val="595959"/>
                </a:solidFill>
                <a:latin typeface="微软雅黑" panose="020B0503020204020204" pitchFamily="34" charset="-122"/>
                <a:ea typeface="微软雅黑" panose="020B0503020204020204" pitchFamily="34" charset="-122"/>
              </a:rPr>
              <a:t>的数据。通过指定</a:t>
            </a:r>
            <a:r>
              <a:rPr lang="en-US" altLang="zh-CN" sz="2000" dirty="0">
                <a:solidFill>
                  <a:srgbClr val="595959"/>
                </a:solidFill>
                <a:latin typeface="微软雅黑" panose="020B0503020204020204" pitchFamily="34" charset="-122"/>
                <a:ea typeface="微软雅黑" panose="020B0503020204020204" pitchFamily="34" charset="-122"/>
              </a:rPr>
              <a:t>Java</a:t>
            </a:r>
            <a:r>
              <a:rPr lang="zh-CN" altLang="en-US" sz="2000" dirty="0">
                <a:solidFill>
                  <a:srgbClr val="595959"/>
                </a:solidFill>
                <a:latin typeface="微软雅黑" panose="020B0503020204020204" pitchFamily="34" charset="-122"/>
                <a:ea typeface="微软雅黑" panose="020B0503020204020204" pitchFamily="34" charset="-122"/>
              </a:rPr>
              <a:t>实现类的全限定名及属性来解析数据，其语法格式如下。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2" y="3861842"/>
            <a:ext cx="7704856" cy="1748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2042751" y="4207538"/>
            <a:ext cx="7272807"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SERDE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serde_name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[WITH SERDEPROPERTIES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2867450" y="4303426"/>
            <a:ext cx="1355548"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flipV="1">
            <a:off x="4222998" y="3962228"/>
            <a:ext cx="0" cy="49061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557070" y="3211641"/>
            <a:ext cx="2272235" cy="72220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7"/>
          <p:cNvSpPr txBox="1"/>
          <p:nvPr/>
        </p:nvSpPr>
        <p:spPr>
          <a:xfrm>
            <a:off x="3502918" y="3204440"/>
            <a:ext cx="2405027"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a:t>
            </a:r>
            <a:r>
              <a:rPr lang="en-US" altLang="zh-CN" sz="1600" dirty="0" err="1">
                <a:solidFill>
                  <a:srgbClr val="FF0000"/>
                </a:solidFill>
                <a:latin typeface="微软雅黑" panose="020B0503020204020204" pitchFamily="34" charset="-122"/>
                <a:ea typeface="微软雅黑" panose="020B0503020204020204" pitchFamily="34" charset="-122"/>
              </a:rPr>
              <a:t>SerDe</a:t>
            </a:r>
            <a:r>
              <a:rPr lang="zh-CN" altLang="en-US" sz="1600" dirty="0">
                <a:solidFill>
                  <a:srgbClr val="FF0000"/>
                </a:solidFill>
                <a:latin typeface="微软雅黑" panose="020B0503020204020204" pitchFamily="34" charset="-122"/>
                <a:ea typeface="微软雅黑" panose="020B0503020204020204" pitchFamily="34" charset="-122"/>
              </a:rPr>
              <a:t>对应</a:t>
            </a:r>
            <a:r>
              <a:rPr lang="en-US" altLang="zh-CN" sz="1600" dirty="0">
                <a:solidFill>
                  <a:srgbClr val="FF0000"/>
                </a:solidFill>
                <a:latin typeface="微软雅黑" panose="020B0503020204020204" pitchFamily="34" charset="-122"/>
                <a:ea typeface="微软雅黑" panose="020B0503020204020204" pitchFamily="34" charset="-122"/>
              </a:rPr>
              <a:t>Java</a:t>
            </a:r>
            <a:r>
              <a:rPr lang="zh-CN" altLang="en-US" sz="1600" dirty="0">
                <a:solidFill>
                  <a:srgbClr val="FF0000"/>
                </a:solidFill>
                <a:latin typeface="微软雅黑" panose="020B0503020204020204" pitchFamily="34" charset="-122"/>
                <a:ea typeface="微软雅黑" panose="020B0503020204020204" pitchFamily="34" charset="-122"/>
              </a:rPr>
              <a:t>实现类的全限定名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6" name="矩形 15"/>
          <p:cNvSpPr/>
          <p:nvPr/>
        </p:nvSpPr>
        <p:spPr>
          <a:xfrm>
            <a:off x="4309732" y="4296737"/>
            <a:ext cx="2865571"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7" name="直接箭头连接符 16"/>
          <p:cNvCxnSpPr/>
          <p:nvPr/>
        </p:nvCxnSpPr>
        <p:spPr>
          <a:xfrm flipV="1">
            <a:off x="7175303" y="3884241"/>
            <a:ext cx="0" cy="49061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336011" y="3408059"/>
            <a:ext cx="2621659" cy="45378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9" name="文本框 7"/>
          <p:cNvSpPr txBox="1"/>
          <p:nvPr/>
        </p:nvSpPr>
        <p:spPr>
          <a:xfrm>
            <a:off x="6281859" y="3400858"/>
            <a:ext cx="262165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a:t>
            </a:r>
            <a:r>
              <a:rPr lang="en-US" altLang="zh-CN" sz="1600" dirty="0" err="1">
                <a:solidFill>
                  <a:srgbClr val="FF0000"/>
                </a:solidFill>
                <a:latin typeface="微软雅黑" panose="020B0503020204020204" pitchFamily="34" charset="-122"/>
                <a:ea typeface="微软雅黑" panose="020B0503020204020204" pitchFamily="34" charset="-122"/>
              </a:rPr>
              <a:t>SerDe</a:t>
            </a:r>
            <a:r>
              <a:rPr lang="zh-CN" altLang="en-US" sz="1600" dirty="0">
                <a:solidFill>
                  <a:srgbClr val="FF0000"/>
                </a:solidFill>
                <a:latin typeface="微软雅黑" panose="020B0503020204020204" pitchFamily="34" charset="-122"/>
                <a:ea typeface="微软雅黑" panose="020B0503020204020204" pitchFamily="34" charset="-122"/>
              </a:rPr>
              <a:t>所需的属性</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922058"/>
            <a:ext cx="10585176"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接下来，针对三种常用</a:t>
            </a:r>
            <a:r>
              <a:rPr lang="zh-CN" altLang="en-US" sz="2000" dirty="0">
                <a:solidFill>
                  <a:srgbClr val="1369B2"/>
                </a:solidFill>
                <a:latin typeface="微软雅黑" panose="020B0503020204020204" pitchFamily="34" charset="-122"/>
                <a:ea typeface="微软雅黑" panose="020B0503020204020204" pitchFamily="34" charset="-122"/>
              </a:rPr>
              <a:t>自定义</a:t>
            </a:r>
            <a:r>
              <a:rPr lang="en-US" altLang="zh-CN" sz="2000" dirty="0" err="1">
                <a:solidFill>
                  <a:srgbClr val="1369B2"/>
                </a:solidFill>
                <a:latin typeface="微软雅黑" panose="020B0503020204020204" pitchFamily="34" charset="-122"/>
                <a:ea typeface="微软雅黑" panose="020B0503020204020204" pitchFamily="34" charset="-122"/>
              </a:rPr>
              <a:t>SerDe</a:t>
            </a:r>
            <a:r>
              <a:rPr lang="zh-CN" altLang="en-US" sz="2000" dirty="0">
                <a:solidFill>
                  <a:srgbClr val="595959"/>
                </a:solidFill>
                <a:latin typeface="微软雅黑" panose="020B0503020204020204" pitchFamily="34" charset="-122"/>
                <a:ea typeface="微软雅黑" panose="020B0503020204020204" pitchFamily="34" charset="-122"/>
              </a:rPr>
              <a:t>的介绍。</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342678" y="3129747"/>
            <a:ext cx="2309086" cy="2333759"/>
            <a:chOff x="1546239" y="3760713"/>
            <a:chExt cx="1557032" cy="1573670"/>
          </a:xfrm>
        </p:grpSpPr>
        <p:sp>
          <p:nvSpPr>
            <p:cNvPr id="24" name="任意多边形 17"/>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err="1">
                  <a:latin typeface="微软雅黑" panose="020B0503020204020204" pitchFamily="34" charset="-122"/>
                  <a:ea typeface="微软雅黑" panose="020B0503020204020204" pitchFamily="34" charset="-122"/>
                  <a:sym typeface="Arial" panose="020B0604020202020204" pitchFamily="34" charset="0"/>
                </a:rPr>
                <a:t>RegexSerDe</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任意多边形 18"/>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A</a:t>
              </a:r>
              <a:endParaRPr lang="zh-CN" altLang="en-US" sz="1350" dirty="0">
                <a:solidFill>
                  <a:srgbClr val="628EE3"/>
                </a:solidFill>
                <a:sym typeface="Arial" panose="020B0604020202020204" pitchFamily="34" charset="0"/>
              </a:endParaRPr>
            </a:p>
          </p:txBody>
        </p:sp>
      </p:grpSp>
      <p:grpSp>
        <p:nvGrpSpPr>
          <p:cNvPr id="21" name="组合 20"/>
          <p:cNvGrpSpPr/>
          <p:nvPr/>
        </p:nvGrpSpPr>
        <p:grpSpPr>
          <a:xfrm>
            <a:off x="5016728" y="3129747"/>
            <a:ext cx="2309086" cy="2333759"/>
            <a:chOff x="1546239" y="3760713"/>
            <a:chExt cx="1557032" cy="1573670"/>
          </a:xfrm>
        </p:grpSpPr>
        <p:sp>
          <p:nvSpPr>
            <p:cNvPr id="22"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err="1">
                  <a:latin typeface="微软雅黑" panose="020B0503020204020204" pitchFamily="34" charset="-122"/>
                  <a:ea typeface="微软雅黑" panose="020B0503020204020204" pitchFamily="34" charset="-122"/>
                  <a:sym typeface="Arial" panose="020B0604020202020204" pitchFamily="34" charset="0"/>
                </a:rPr>
                <a:t>JsonSerDe</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B</a:t>
              </a:r>
              <a:endParaRPr lang="zh-CN" altLang="en-US" sz="1350" dirty="0">
                <a:solidFill>
                  <a:srgbClr val="628EE3"/>
                </a:solidFill>
                <a:sym typeface="Arial" panose="020B0604020202020204" pitchFamily="34" charset="0"/>
              </a:endParaRPr>
            </a:p>
          </p:txBody>
        </p:sp>
      </p:grpSp>
      <p:grpSp>
        <p:nvGrpSpPr>
          <p:cNvPr id="26" name="组合 25"/>
          <p:cNvGrpSpPr/>
          <p:nvPr/>
        </p:nvGrpSpPr>
        <p:grpSpPr>
          <a:xfrm>
            <a:off x="8538649" y="3129746"/>
            <a:ext cx="2309086" cy="2333759"/>
            <a:chOff x="1546239" y="3760713"/>
            <a:chExt cx="1557032" cy="1573670"/>
          </a:xfrm>
        </p:grpSpPr>
        <p:sp>
          <p:nvSpPr>
            <p:cNvPr id="27"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err="1">
                  <a:latin typeface="微软雅黑" panose="020B0503020204020204" pitchFamily="34" charset="-122"/>
                  <a:ea typeface="微软雅黑" panose="020B0503020204020204" pitchFamily="34" charset="-122"/>
                  <a:sym typeface="Arial" panose="020B0604020202020204" pitchFamily="34" charset="0"/>
                </a:rPr>
                <a:t>CSVSerDe</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C</a:t>
              </a:r>
              <a:endParaRPr lang="zh-CN" altLang="en-US" sz="1350" dirty="0">
                <a:solidFill>
                  <a:srgbClr val="628EE3"/>
                </a:solidFill>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2" y="2811703"/>
            <a:ext cx="10585176"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rPr>
              <a:t>RegexSerDe</a:t>
            </a:r>
            <a:r>
              <a:rPr lang="zh-CN" altLang="en-US" sz="2000" dirty="0">
                <a:solidFill>
                  <a:srgbClr val="595959"/>
                </a:solidFill>
                <a:latin typeface="微软雅黑" panose="020B0503020204020204" pitchFamily="34" charset="-122"/>
                <a:ea typeface="微软雅黑" panose="020B0503020204020204" pitchFamily="34" charset="-122"/>
              </a:rPr>
              <a:t>通过正则表达式对文本数据进行解析，适用于格式灵活但结构可通过模式捕获的文本行。</a:t>
            </a:r>
            <a:r>
              <a:rPr lang="en-US" altLang="zh-CN" sz="2000" dirty="0" err="1">
                <a:solidFill>
                  <a:srgbClr val="595959"/>
                </a:solidFill>
                <a:latin typeface="微软雅黑" panose="020B0503020204020204" pitchFamily="34" charset="-122"/>
                <a:ea typeface="微软雅黑" panose="020B0503020204020204" pitchFamily="34" charset="-122"/>
              </a:rPr>
              <a:t>RegexSerDe</a:t>
            </a:r>
            <a:r>
              <a:rPr lang="zh-CN" altLang="en-US" sz="2000" dirty="0">
                <a:solidFill>
                  <a:srgbClr val="595959"/>
                </a:solidFill>
                <a:latin typeface="微软雅黑" panose="020B0503020204020204" pitchFamily="34" charset="-122"/>
                <a:ea typeface="微软雅黑" panose="020B0503020204020204" pitchFamily="34" charset="-122"/>
              </a:rPr>
              <a:t>的解析过程包括</a:t>
            </a:r>
            <a:r>
              <a:rPr lang="zh-CN" altLang="en-US" sz="2000" dirty="0">
                <a:solidFill>
                  <a:srgbClr val="1369B2"/>
                </a:solidFill>
                <a:latin typeface="微软雅黑" panose="020B0503020204020204" pitchFamily="34" charset="-122"/>
                <a:ea typeface="微软雅黑" panose="020B0503020204020204" pitchFamily="34" charset="-122"/>
              </a:rPr>
              <a:t>模式匹配</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捕获组映射</a:t>
            </a:r>
            <a:r>
              <a:rPr lang="zh-CN" altLang="en-US" sz="2000" dirty="0">
                <a:solidFill>
                  <a:srgbClr val="595959"/>
                </a:solidFill>
                <a:latin typeface="微软雅黑" panose="020B0503020204020204" pitchFamily="34" charset="-122"/>
                <a:ea typeface="微软雅黑" panose="020B0503020204020204" pitchFamily="34" charset="-122"/>
              </a:rPr>
              <a:t>，其中模式匹配是指每行文本需完全匹配指定正则表达式，否则该行返回</a:t>
            </a:r>
            <a:r>
              <a:rPr lang="en-US" altLang="zh-CN" sz="2000" dirty="0">
                <a:solidFill>
                  <a:srgbClr val="1369B2"/>
                </a:solidFill>
                <a:latin typeface="微软雅黑" panose="020B0503020204020204" pitchFamily="34" charset="-122"/>
                <a:ea typeface="微软雅黑" panose="020B0503020204020204" pitchFamily="34" charset="-122"/>
              </a:rPr>
              <a:t>NULL</a:t>
            </a:r>
            <a:r>
              <a:rPr lang="zh-CN" altLang="en-US" sz="2000" dirty="0">
                <a:solidFill>
                  <a:srgbClr val="595959"/>
                </a:solidFill>
                <a:latin typeface="微软雅黑" panose="020B0503020204020204" pitchFamily="34" charset="-122"/>
                <a:ea typeface="微软雅黑" panose="020B0503020204020204" pitchFamily="34" charset="-122"/>
              </a:rPr>
              <a:t>；捕获组映射是指正则表达式中的捕获组按顺序映射至表的字段，捕获组数量必须与表的字段数一致。捕获组是指正则表达式中用</a:t>
            </a:r>
            <a:r>
              <a:rPr lang="zh-CN" altLang="en-US" sz="2000" dirty="0">
                <a:solidFill>
                  <a:srgbClr val="1369B2"/>
                </a:solidFill>
                <a:latin typeface="微软雅黑" panose="020B0503020204020204" pitchFamily="34" charset="-122"/>
                <a:ea typeface="微软雅黑" panose="020B0503020204020204" pitchFamily="34" charset="-122"/>
              </a:rPr>
              <a:t>圆括号</a:t>
            </a:r>
            <a:r>
              <a:rPr lang="zh-CN" altLang="en-US" sz="2000" dirty="0">
                <a:solidFill>
                  <a:srgbClr val="595959"/>
                </a:solidFill>
                <a:latin typeface="微软雅黑" panose="020B0503020204020204" pitchFamily="34" charset="-122"/>
                <a:ea typeface="微软雅黑" panose="020B0503020204020204" pitchFamily="34" charset="-122"/>
              </a:rPr>
              <a:t>定义的部分。</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圆角矩形 9"/>
          <p:cNvSpPr/>
          <p:nvPr/>
        </p:nvSpPr>
        <p:spPr>
          <a:xfrm>
            <a:off x="1025842" y="1773610"/>
            <a:ext cx="2819054" cy="720080"/>
          </a:xfrm>
          <a:prstGeom prst="roundRect">
            <a:avLst/>
          </a:prstGeom>
          <a:solidFill>
            <a:srgbClr val="1369B2"/>
          </a:solidFill>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dirty="0" err="1">
                <a:latin typeface="微软雅黑" panose="020B0503020204020204" pitchFamily="34" charset="-122"/>
                <a:ea typeface="微软雅黑" panose="020B0503020204020204" pitchFamily="34" charset="-122"/>
              </a:rPr>
              <a:t>RegexSerDe</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2" y="2811703"/>
            <a:ext cx="10397956"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rPr>
              <a:t>JsonSerDe</a:t>
            </a:r>
            <a:r>
              <a:rPr lang="zh-CN" altLang="en-US" sz="2000" dirty="0">
                <a:solidFill>
                  <a:srgbClr val="595959"/>
                </a:solidFill>
                <a:latin typeface="微软雅黑" panose="020B0503020204020204" pitchFamily="34" charset="-122"/>
                <a:ea typeface="微软雅黑" panose="020B0503020204020204" pitchFamily="34" charset="-122"/>
              </a:rPr>
              <a:t>用于解析</a:t>
            </a:r>
            <a:r>
              <a:rPr lang="en-US" altLang="zh-CN" sz="2000" dirty="0">
                <a:solidFill>
                  <a:srgbClr val="1369B2"/>
                </a:solidFill>
                <a:latin typeface="微软雅黑" panose="020B0503020204020204" pitchFamily="34" charset="-122"/>
                <a:ea typeface="微软雅黑" panose="020B0503020204020204" pitchFamily="34" charset="-122"/>
              </a:rPr>
              <a:t>JSON</a:t>
            </a:r>
            <a:r>
              <a:rPr lang="zh-CN" altLang="en-US" sz="2000" dirty="0">
                <a:solidFill>
                  <a:srgbClr val="1369B2"/>
                </a:solidFill>
                <a:latin typeface="微软雅黑" panose="020B0503020204020204" pitchFamily="34" charset="-122"/>
                <a:ea typeface="微软雅黑" panose="020B0503020204020204" pitchFamily="34" charset="-122"/>
              </a:rPr>
              <a:t>格式</a:t>
            </a:r>
            <a:r>
              <a:rPr lang="zh-CN" altLang="en-US" sz="2000" dirty="0">
                <a:solidFill>
                  <a:srgbClr val="595959"/>
                </a:solidFill>
                <a:latin typeface="微软雅黑" panose="020B0503020204020204" pitchFamily="34" charset="-122"/>
                <a:ea typeface="微软雅黑" panose="020B0503020204020204" pitchFamily="34" charset="-122"/>
              </a:rPr>
              <a:t>的数据。默认情况下，当</a:t>
            </a:r>
            <a:r>
              <a:rPr lang="en-US" altLang="zh-CN" sz="2000" dirty="0">
                <a:solidFill>
                  <a:srgbClr val="595959"/>
                </a:solidFill>
                <a:latin typeface="微软雅黑" panose="020B0503020204020204" pitchFamily="34" charset="-122"/>
                <a:ea typeface="微软雅黑" panose="020B0503020204020204" pitchFamily="34" charset="-122"/>
              </a:rPr>
              <a:t>JSON</a:t>
            </a:r>
            <a:r>
              <a:rPr lang="zh-CN" altLang="en-US" sz="2000" dirty="0">
                <a:solidFill>
                  <a:srgbClr val="595959"/>
                </a:solidFill>
                <a:latin typeface="微软雅黑" panose="020B0503020204020204" pitchFamily="34" charset="-122"/>
                <a:ea typeface="微软雅黑" panose="020B0503020204020204" pitchFamily="34" charset="-122"/>
              </a:rPr>
              <a:t>中的键名与表的字段名匹配（大小写不敏感）时，会自动映射。从</a:t>
            </a:r>
            <a:r>
              <a:rPr lang="en-US" altLang="zh-CN" sz="2000" dirty="0">
                <a:solidFill>
                  <a:srgbClr val="595959"/>
                </a:solidFill>
                <a:latin typeface="微软雅黑" panose="020B0503020204020204" pitchFamily="34" charset="-122"/>
                <a:ea typeface="微软雅黑" panose="020B0503020204020204" pitchFamily="34" charset="-122"/>
              </a:rPr>
              <a:t>Hive 3.0</a:t>
            </a:r>
            <a:r>
              <a:rPr lang="zh-CN" altLang="en-US" sz="2000" dirty="0">
                <a:solidFill>
                  <a:srgbClr val="595959"/>
                </a:solidFill>
                <a:latin typeface="微软雅黑" panose="020B0503020204020204" pitchFamily="34" charset="-122"/>
                <a:ea typeface="微软雅黑" panose="020B0503020204020204" pitchFamily="34" charset="-122"/>
              </a:rPr>
              <a:t>开始，</a:t>
            </a:r>
            <a:r>
              <a:rPr lang="en-US" altLang="zh-CN" sz="2000" dirty="0" err="1">
                <a:solidFill>
                  <a:srgbClr val="1369B2"/>
                </a:solidFill>
                <a:latin typeface="微软雅黑" panose="020B0503020204020204" pitchFamily="34" charset="-122"/>
                <a:ea typeface="微软雅黑" panose="020B0503020204020204" pitchFamily="34" charset="-122"/>
              </a:rPr>
              <a:t>JsonSerDe</a:t>
            </a:r>
            <a:r>
              <a:rPr lang="zh-CN" altLang="en-US" sz="2000" dirty="0">
                <a:solidFill>
                  <a:srgbClr val="595959"/>
                </a:solidFill>
                <a:latin typeface="微软雅黑" panose="020B0503020204020204" pitchFamily="34" charset="-122"/>
                <a:ea typeface="微软雅黑" panose="020B0503020204020204" pitchFamily="34" charset="-122"/>
              </a:rPr>
              <a:t>对应</a:t>
            </a:r>
            <a:r>
              <a:rPr lang="en-US" altLang="zh-CN" sz="2000" dirty="0">
                <a:solidFill>
                  <a:srgbClr val="595959"/>
                </a:solidFill>
                <a:latin typeface="微软雅黑" panose="020B0503020204020204" pitchFamily="34" charset="-122"/>
                <a:ea typeface="微软雅黑" panose="020B0503020204020204" pitchFamily="34" charset="-122"/>
              </a:rPr>
              <a:t>Java</a:t>
            </a:r>
            <a:r>
              <a:rPr lang="zh-CN" altLang="en-US" sz="2000" dirty="0">
                <a:solidFill>
                  <a:srgbClr val="595959"/>
                </a:solidFill>
                <a:latin typeface="微软雅黑" panose="020B0503020204020204" pitchFamily="34" charset="-122"/>
                <a:ea typeface="微软雅黑" panose="020B0503020204020204" pitchFamily="34" charset="-122"/>
              </a:rPr>
              <a:t>实现类的全限定名为</a:t>
            </a:r>
            <a:r>
              <a:rPr lang="en-US" altLang="zh-CN" sz="2000" dirty="0">
                <a:solidFill>
                  <a:srgbClr val="1369B2"/>
                </a:solidFill>
                <a:latin typeface="微软雅黑" panose="020B0503020204020204" pitchFamily="34" charset="-122"/>
                <a:ea typeface="微软雅黑" panose="020B0503020204020204" pitchFamily="34" charset="-122"/>
              </a:rPr>
              <a:t>org.apache.hadoop.hive.serde2.JsonSerDe</a:t>
            </a:r>
            <a:r>
              <a:rPr lang="zh-CN" altLang="en-US" sz="2000" dirty="0">
                <a:solidFill>
                  <a:srgbClr val="595959"/>
                </a:solidFill>
                <a:latin typeface="微软雅黑" panose="020B0503020204020204" pitchFamily="34" charset="-122"/>
                <a:ea typeface="微软雅黑" panose="020B0503020204020204" pitchFamily="34" charset="-122"/>
              </a:rPr>
              <a:t>。关于使用</a:t>
            </a:r>
            <a:r>
              <a:rPr lang="en-US" altLang="zh-CN" sz="2000" dirty="0" err="1">
                <a:solidFill>
                  <a:srgbClr val="595959"/>
                </a:solidFill>
                <a:latin typeface="微软雅黑" panose="020B0503020204020204" pitchFamily="34" charset="-122"/>
                <a:ea typeface="微软雅黑" panose="020B0503020204020204" pitchFamily="34" charset="-122"/>
              </a:rPr>
              <a:t>JsonSerDe</a:t>
            </a:r>
            <a:r>
              <a:rPr lang="zh-CN" altLang="en-US" sz="2000" dirty="0">
                <a:solidFill>
                  <a:srgbClr val="595959"/>
                </a:solidFill>
                <a:latin typeface="微软雅黑" panose="020B0503020204020204" pitchFamily="34" charset="-122"/>
                <a:ea typeface="微软雅黑" panose="020B0503020204020204" pitchFamily="34" charset="-122"/>
              </a:rPr>
              <a:t>的程序结构如下。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圆角矩形 9"/>
          <p:cNvSpPr/>
          <p:nvPr/>
        </p:nvSpPr>
        <p:spPr>
          <a:xfrm>
            <a:off x="1025842" y="1773610"/>
            <a:ext cx="2819054" cy="720080"/>
          </a:xfrm>
          <a:prstGeom prst="roundRect">
            <a:avLst/>
          </a:prstGeom>
          <a:solidFill>
            <a:srgbClr val="1369B2"/>
          </a:solidFill>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dirty="0" err="1">
                <a:latin typeface="微软雅黑" panose="020B0503020204020204" pitchFamily="34" charset="-122"/>
                <a:ea typeface="微软雅黑" panose="020B0503020204020204" pitchFamily="34" charset="-122"/>
              </a:rPr>
              <a:t>JsonSerDe</a:t>
            </a:r>
            <a:endParaRPr lang="zh-CN" altLang="en-US" dirty="0">
              <a:latin typeface="微软雅黑" panose="020B0503020204020204" pitchFamily="34" charset="-122"/>
              <a:ea typeface="微软雅黑" panose="020B0503020204020204" pitchFamily="34" charset="-122"/>
            </a:endParaRPr>
          </a:p>
        </p:txBody>
      </p:sp>
      <p:sp>
        <p:nvSpPr>
          <p:cNvPr id="6" name="矩形 5"/>
          <p:cNvSpPr/>
          <p:nvPr/>
        </p:nvSpPr>
        <p:spPr>
          <a:xfrm>
            <a:off x="1174645" y="4545977"/>
            <a:ext cx="10136092" cy="15481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7" name="矩形 6"/>
          <p:cNvSpPr/>
          <p:nvPr/>
        </p:nvSpPr>
        <p:spPr>
          <a:xfrm>
            <a:off x="1627739" y="4823698"/>
            <a:ext cx="7272807"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ROW FORMAT SERDE 'org.apache.hadoop.hive.serde2.JsonSerDe'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52385" y="2530550"/>
            <a:ext cx="10585176" cy="874407"/>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err="1">
                <a:solidFill>
                  <a:srgbClr val="1369B2"/>
                </a:solidFill>
                <a:latin typeface="微软雅黑" panose="020B0503020204020204" pitchFamily="34" charset="-122"/>
                <a:ea typeface="微软雅黑" panose="020B0503020204020204" pitchFamily="34" charset="-122"/>
              </a:rPr>
              <a:t>CSVSerDe</a:t>
            </a:r>
            <a:r>
              <a:rPr lang="zh-CN" altLang="en-US" sz="1800" dirty="0">
                <a:solidFill>
                  <a:srgbClr val="595959"/>
                </a:solidFill>
                <a:latin typeface="微软雅黑" panose="020B0503020204020204" pitchFamily="34" charset="-122"/>
                <a:ea typeface="微软雅黑" panose="020B0503020204020204" pitchFamily="34" charset="-122"/>
              </a:rPr>
              <a:t>用于解析</a:t>
            </a:r>
            <a:r>
              <a:rPr lang="en-US" altLang="zh-CN" sz="1800" dirty="0">
                <a:solidFill>
                  <a:srgbClr val="1369B2"/>
                </a:solidFill>
                <a:latin typeface="微软雅黑" panose="020B0503020204020204" pitchFamily="34" charset="-122"/>
                <a:ea typeface="微软雅黑" panose="020B0503020204020204" pitchFamily="34" charset="-122"/>
              </a:rPr>
              <a:t>CSV</a:t>
            </a:r>
            <a:r>
              <a:rPr lang="zh-CN" altLang="en-US" sz="1800" dirty="0">
                <a:solidFill>
                  <a:srgbClr val="595959"/>
                </a:solidFill>
                <a:latin typeface="微软雅黑" panose="020B0503020204020204" pitchFamily="34" charset="-122"/>
                <a:ea typeface="微软雅黑" panose="020B0503020204020204" pitchFamily="34" charset="-122"/>
              </a:rPr>
              <a:t>（逗号分隔值）格式的数据，对应</a:t>
            </a:r>
            <a:r>
              <a:rPr lang="en-US" altLang="zh-CN" sz="1800" dirty="0">
                <a:solidFill>
                  <a:srgbClr val="595959"/>
                </a:solidFill>
                <a:latin typeface="微软雅黑" panose="020B0503020204020204" pitchFamily="34" charset="-122"/>
                <a:ea typeface="微软雅黑" panose="020B0503020204020204" pitchFamily="34" charset="-122"/>
              </a:rPr>
              <a:t>Java</a:t>
            </a:r>
            <a:r>
              <a:rPr lang="zh-CN" altLang="en-US" sz="1800" dirty="0">
                <a:solidFill>
                  <a:srgbClr val="595959"/>
                </a:solidFill>
                <a:latin typeface="微软雅黑" panose="020B0503020204020204" pitchFamily="34" charset="-122"/>
                <a:ea typeface="微软雅黑" panose="020B0503020204020204" pitchFamily="34" charset="-122"/>
              </a:rPr>
              <a:t>实现类的全限定名为</a:t>
            </a:r>
            <a:r>
              <a:rPr lang="en-US" altLang="zh-CN" sz="1800" dirty="0">
                <a:solidFill>
                  <a:srgbClr val="1369B2"/>
                </a:solidFill>
                <a:latin typeface="微软雅黑" panose="020B0503020204020204" pitchFamily="34" charset="-122"/>
                <a:ea typeface="微软雅黑" panose="020B0503020204020204" pitchFamily="34" charset="-122"/>
              </a:rPr>
              <a:t>org.apache.hadoop.hive.serde2.OpenCSVSerde</a:t>
            </a:r>
            <a:r>
              <a:rPr lang="zh-CN" altLang="en-US" sz="1800" dirty="0">
                <a:solidFill>
                  <a:srgbClr val="595959"/>
                </a:solidFill>
                <a:latin typeface="微软雅黑" panose="020B0503020204020204" pitchFamily="34" charset="-122"/>
                <a:ea typeface="微软雅黑" panose="020B0503020204020204" pitchFamily="34" charset="-122"/>
              </a:rPr>
              <a:t>，常用属性如下。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圆角矩形 9"/>
          <p:cNvSpPr/>
          <p:nvPr/>
        </p:nvSpPr>
        <p:spPr>
          <a:xfrm>
            <a:off x="1021301" y="1655008"/>
            <a:ext cx="2839148" cy="731527"/>
          </a:xfrm>
          <a:prstGeom prst="roundRect">
            <a:avLst/>
          </a:prstGeom>
          <a:solidFill>
            <a:srgbClr val="1369B2"/>
          </a:solidFill>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dirty="0" err="1">
                <a:latin typeface="微软雅黑" panose="020B0503020204020204" pitchFamily="34" charset="-122"/>
                <a:ea typeface="微软雅黑" panose="020B0503020204020204" pitchFamily="34" charset="-122"/>
              </a:rPr>
              <a:t>CSVSerDe</a:t>
            </a:r>
            <a:endParaRPr lang="zh-CN" altLang="en-US" dirty="0">
              <a:latin typeface="微软雅黑" panose="020B0503020204020204" pitchFamily="34" charset="-122"/>
              <a:ea typeface="微软雅黑" panose="020B0503020204020204" pitchFamily="34" charset="-122"/>
            </a:endParaRPr>
          </a:p>
        </p:txBody>
      </p:sp>
      <p:sp>
        <p:nvSpPr>
          <p:cNvPr id="13" name="椭圆 12"/>
          <p:cNvSpPr/>
          <p:nvPr/>
        </p:nvSpPr>
        <p:spPr bwMode="auto">
          <a:xfrm rot="574600">
            <a:off x="1159580" y="351342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5" name="TextBox 7"/>
          <p:cNvSpPr txBox="1">
            <a:spLocks noChangeArrowheads="1"/>
          </p:cNvSpPr>
          <p:nvPr/>
        </p:nvSpPr>
        <p:spPr bwMode="auto">
          <a:xfrm>
            <a:off x="1200955" y="3544476"/>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16" name="矩形 15"/>
          <p:cNvSpPr/>
          <p:nvPr/>
        </p:nvSpPr>
        <p:spPr>
          <a:xfrm>
            <a:off x="1648145" y="3503204"/>
            <a:ext cx="1419126"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err="1">
                <a:solidFill>
                  <a:srgbClr val="0070C0"/>
                </a:solidFill>
                <a:latin typeface="微软雅黑" panose="020B0503020204020204" pitchFamily="34" charset="-122"/>
                <a:ea typeface="微软雅黑" panose="020B0503020204020204" pitchFamily="34" charset="-122"/>
              </a:rPr>
              <a:t>field.delim</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17" name="矩形 16"/>
          <p:cNvSpPr/>
          <p:nvPr/>
        </p:nvSpPr>
        <p:spPr>
          <a:xfrm>
            <a:off x="1661548" y="4337656"/>
            <a:ext cx="1705916"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en-US" altLang="zh-CN" sz="1800" b="1" kern="0" dirty="0" err="1">
                <a:solidFill>
                  <a:srgbClr val="0070C0"/>
                </a:solidFill>
                <a:latin typeface="微软雅黑" panose="020B0503020204020204" pitchFamily="34" charset="-122"/>
                <a:ea typeface="微软雅黑" panose="020B0503020204020204" pitchFamily="34" charset="-122"/>
              </a:rPr>
              <a:t>quoteChar</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18" name="直接连接符 17"/>
          <p:cNvCxnSpPr/>
          <p:nvPr/>
        </p:nvCxnSpPr>
        <p:spPr>
          <a:xfrm>
            <a:off x="1579794" y="3936304"/>
            <a:ext cx="6636990" cy="899"/>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19" name="直接连接符 18"/>
          <p:cNvCxnSpPr/>
          <p:nvPr/>
        </p:nvCxnSpPr>
        <p:spPr>
          <a:xfrm>
            <a:off x="1624021" y="4728392"/>
            <a:ext cx="6592763"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0" name="矩形 19"/>
          <p:cNvSpPr/>
          <p:nvPr/>
        </p:nvSpPr>
        <p:spPr>
          <a:xfrm>
            <a:off x="1661548" y="5173394"/>
            <a:ext cx="1705916"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err="1">
                <a:solidFill>
                  <a:srgbClr val="0070C0"/>
                </a:solidFill>
                <a:latin typeface="微软雅黑" panose="020B0503020204020204" pitchFamily="34" charset="-122"/>
                <a:ea typeface="微软雅黑" panose="020B0503020204020204" pitchFamily="34" charset="-122"/>
              </a:rPr>
              <a:t>escapeCha</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1603682" y="5612226"/>
            <a:ext cx="6592763" cy="1360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2" name="矩形 21"/>
          <p:cNvSpPr/>
          <p:nvPr/>
        </p:nvSpPr>
        <p:spPr>
          <a:xfrm>
            <a:off x="3367464" y="5220231"/>
            <a:ext cx="3744417" cy="3812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用于指定转义字符。</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3392248" y="3521538"/>
            <a:ext cx="2808312" cy="3812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用于指定字段之间的分隔符。</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椭圆 23"/>
          <p:cNvSpPr/>
          <p:nvPr/>
        </p:nvSpPr>
        <p:spPr bwMode="auto">
          <a:xfrm rot="574600">
            <a:off x="1159580" y="4335474"/>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5" name="TextBox 28"/>
          <p:cNvSpPr txBox="1">
            <a:spLocks noChangeArrowheads="1"/>
          </p:cNvSpPr>
          <p:nvPr/>
        </p:nvSpPr>
        <p:spPr bwMode="auto">
          <a:xfrm>
            <a:off x="1200955" y="4366530"/>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6" name="椭圆 25"/>
          <p:cNvSpPr/>
          <p:nvPr/>
        </p:nvSpPr>
        <p:spPr bwMode="auto">
          <a:xfrm rot="574600">
            <a:off x="1159580" y="5270899"/>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7" name="TextBox 34"/>
          <p:cNvSpPr txBox="1">
            <a:spLocks noChangeArrowheads="1"/>
          </p:cNvSpPr>
          <p:nvPr/>
        </p:nvSpPr>
        <p:spPr bwMode="auto">
          <a:xfrm>
            <a:off x="1200955" y="5301955"/>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8" name="矩形 27"/>
          <p:cNvSpPr/>
          <p:nvPr/>
        </p:nvSpPr>
        <p:spPr>
          <a:xfrm>
            <a:off x="3385476" y="4292837"/>
            <a:ext cx="2845428" cy="3812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用于指定引用符。</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666750" y="6034355"/>
            <a:ext cx="2992363"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err="1">
                <a:solidFill>
                  <a:srgbClr val="0070C0"/>
                </a:solidFill>
                <a:latin typeface="微软雅黑" panose="020B0503020204020204" pitchFamily="34" charset="-122"/>
                <a:ea typeface="微软雅黑" panose="020B0503020204020204" pitchFamily="34" charset="-122"/>
              </a:rPr>
              <a:t>skip.header.line.count</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603682" y="6474547"/>
            <a:ext cx="6613102" cy="1360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32" name="矩形 31"/>
          <p:cNvSpPr/>
          <p:nvPr/>
        </p:nvSpPr>
        <p:spPr>
          <a:xfrm>
            <a:off x="4544376" y="6032056"/>
            <a:ext cx="3960039" cy="3812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用于指定从文件开头跳过的行数</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椭圆 32"/>
          <p:cNvSpPr/>
          <p:nvPr/>
        </p:nvSpPr>
        <p:spPr bwMode="auto">
          <a:xfrm rot="574600">
            <a:off x="1159580" y="613322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34" name="TextBox 31"/>
          <p:cNvSpPr txBox="1">
            <a:spLocks noChangeArrowheads="1"/>
          </p:cNvSpPr>
          <p:nvPr/>
        </p:nvSpPr>
        <p:spPr bwMode="auto">
          <a:xfrm>
            <a:off x="1200955" y="6164276"/>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4</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52385" y="2530550"/>
            <a:ext cx="4106717" cy="45890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关于使用</a:t>
            </a:r>
            <a:r>
              <a:rPr lang="en-US" altLang="zh-CN" sz="1800" dirty="0" err="1">
                <a:solidFill>
                  <a:srgbClr val="1369B2"/>
                </a:solidFill>
                <a:latin typeface="微软雅黑" panose="020B0503020204020204" pitchFamily="34" charset="-122"/>
                <a:ea typeface="微软雅黑" panose="020B0503020204020204" pitchFamily="34" charset="-122"/>
              </a:rPr>
              <a:t>CSVSerDe</a:t>
            </a:r>
            <a:r>
              <a:rPr lang="zh-CN" altLang="en-US" sz="1800" dirty="0">
                <a:solidFill>
                  <a:srgbClr val="595959"/>
                </a:solidFill>
                <a:latin typeface="微软雅黑" panose="020B0503020204020204" pitchFamily="34" charset="-122"/>
                <a:ea typeface="微软雅黑" panose="020B0503020204020204" pitchFamily="34" charset="-122"/>
              </a:rPr>
              <a:t>的程序结构如下。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14. ROW FORMAT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圆角矩形 9"/>
          <p:cNvSpPr/>
          <p:nvPr/>
        </p:nvSpPr>
        <p:spPr>
          <a:xfrm>
            <a:off x="1021301" y="1655008"/>
            <a:ext cx="2839148" cy="731527"/>
          </a:xfrm>
          <a:prstGeom prst="roundRect">
            <a:avLst/>
          </a:prstGeom>
          <a:solidFill>
            <a:srgbClr val="1369B2"/>
          </a:solidFill>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dirty="0" err="1">
                <a:latin typeface="微软雅黑" panose="020B0503020204020204" pitchFamily="34" charset="-122"/>
                <a:ea typeface="微软雅黑" panose="020B0503020204020204" pitchFamily="34" charset="-122"/>
              </a:rPr>
              <a:t>CSVSerDe</a:t>
            </a:r>
            <a:endParaRPr lang="zh-CN" altLang="en-US" dirty="0">
              <a:latin typeface="微软雅黑" panose="020B0503020204020204" pitchFamily="34" charset="-122"/>
              <a:ea typeface="微软雅黑" panose="020B0503020204020204" pitchFamily="34" charset="-122"/>
            </a:endParaRPr>
          </a:p>
        </p:txBody>
      </p:sp>
      <p:sp>
        <p:nvSpPr>
          <p:cNvPr id="35" name="矩形 34"/>
          <p:cNvSpPr/>
          <p:nvPr/>
        </p:nvSpPr>
        <p:spPr>
          <a:xfrm>
            <a:off x="1126346" y="3249859"/>
            <a:ext cx="10136092" cy="33427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6" name="矩形 35"/>
          <p:cNvSpPr/>
          <p:nvPr/>
        </p:nvSpPr>
        <p:spPr>
          <a:xfrm>
            <a:off x="1558702" y="3275127"/>
            <a:ext cx="7272807" cy="33673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ROW FORMAT SERDE 'org.apache.hadoop.hive.serde2.OpenCSVSerde'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WITH SERDEPROPERTIES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field.delim</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quoteChar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escapeChar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skip.header.line.count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'1'</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701602"/>
            <a:ext cx="10587437"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STORED AS</a:t>
            </a:r>
            <a:r>
              <a:rPr lang="zh-CN" altLang="en-US" sz="2000" dirty="0">
                <a:solidFill>
                  <a:srgbClr val="595959"/>
                </a:solidFill>
                <a:latin typeface="微软雅黑" panose="020B0503020204020204" pitchFamily="34" charset="-122"/>
                <a:ea typeface="微软雅黑" panose="020B0503020204020204" pitchFamily="34" charset="-122"/>
              </a:rPr>
              <a:t>（可选）子句用于指定表在</a:t>
            </a:r>
            <a:r>
              <a:rPr lang="en-US" altLang="zh-CN" sz="2000" dirty="0">
                <a:solidFill>
                  <a:srgbClr val="1369B2"/>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上存储数据时采用的</a:t>
            </a:r>
            <a:r>
              <a:rPr lang="zh-CN" altLang="en-US" sz="2000" dirty="0">
                <a:solidFill>
                  <a:srgbClr val="1369B2"/>
                </a:solidFill>
                <a:latin typeface="微软雅黑" panose="020B0503020204020204" pitchFamily="34" charset="-122"/>
                <a:ea typeface="微软雅黑" panose="020B0503020204020204" pitchFamily="34" charset="-122"/>
              </a:rPr>
              <a:t>文件格式</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支持的文件格式如表。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15. STORED AS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097851" y="2925738"/>
          <a:ext cx="9893899" cy="3600400"/>
        </p:xfrm>
        <a:graphic>
          <a:graphicData uri="http://schemas.openxmlformats.org/drawingml/2006/table">
            <a:tbl>
              <a:tblPr>
                <a:tableStyleId>{5C22544A-7EE6-4342-B048-85BDC9FD1C3A}</a:tableStyleId>
              </a:tblPr>
              <a:tblGrid>
                <a:gridCol w="2190851"/>
                <a:gridCol w="1685636"/>
                <a:gridCol w="6017412"/>
              </a:tblGrid>
              <a:tr h="470672">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文件格式</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存储方式</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介绍</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86352">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TEXTFILE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行式存储</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TEXTFILE</a:t>
                      </a:r>
                      <a:r>
                        <a:rPr lang="zh-CN" altLang="en-US" sz="1600" kern="100">
                          <a:solidFill>
                            <a:srgbClr val="595959"/>
                          </a:solidFill>
                          <a:effectLst/>
                          <a:latin typeface="微软雅黑" panose="020B0503020204020204" pitchFamily="34" charset="-122"/>
                          <a:ea typeface="微软雅黑" panose="020B0503020204020204" pitchFamily="34" charset="-122"/>
                        </a:rPr>
                        <a:t>是</a:t>
                      </a:r>
                      <a:r>
                        <a:rPr lang="en-US" altLang="zh-CN" sz="1600" kern="100">
                          <a:solidFill>
                            <a:srgbClr val="595959"/>
                          </a:solidFill>
                          <a:effectLst/>
                          <a:latin typeface="微软雅黑" panose="020B0503020204020204" pitchFamily="34" charset="-122"/>
                          <a:ea typeface="微软雅黑" panose="020B0503020204020204" pitchFamily="34" charset="-122"/>
                        </a:rPr>
                        <a:t>Hive</a:t>
                      </a:r>
                      <a:r>
                        <a:rPr lang="zh-CN" altLang="en-US" sz="1600" kern="100">
                          <a:solidFill>
                            <a:srgbClr val="595959"/>
                          </a:solidFill>
                          <a:effectLst/>
                          <a:latin typeface="微软雅黑" panose="020B0503020204020204" pitchFamily="34" charset="-122"/>
                          <a:ea typeface="微软雅黑" panose="020B0503020204020204" pitchFamily="34" charset="-122"/>
                        </a:rPr>
                        <a:t>默认的文件格式，采用纯文本形式存储数据，每行表示一条记录</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86352">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SEQUENCEFILE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行式存储</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SEQUENCEFILE</a:t>
                      </a:r>
                      <a:r>
                        <a:rPr lang="zh-CN" altLang="en-US" sz="1600" kern="100" dirty="0">
                          <a:solidFill>
                            <a:srgbClr val="595959"/>
                          </a:solidFill>
                          <a:effectLst/>
                          <a:latin typeface="微软雅黑" panose="020B0503020204020204" pitchFamily="34" charset="-122"/>
                          <a:ea typeface="微软雅黑" panose="020B0503020204020204" pitchFamily="34" charset="-122"/>
                        </a:rPr>
                        <a:t>是</a:t>
                      </a:r>
                      <a:r>
                        <a:rPr lang="en-US" sz="1600" kern="100" dirty="0">
                          <a:solidFill>
                            <a:srgbClr val="595959"/>
                          </a:solidFill>
                          <a:effectLst/>
                          <a:latin typeface="微软雅黑" panose="020B0503020204020204" pitchFamily="34" charset="-122"/>
                          <a:ea typeface="微软雅黑" panose="020B0503020204020204" pitchFamily="34" charset="-122"/>
                        </a:rPr>
                        <a:t>Hadoop</a:t>
                      </a:r>
                      <a:r>
                        <a:rPr lang="zh-CN" altLang="en-US" sz="1600" kern="100" dirty="0">
                          <a:solidFill>
                            <a:srgbClr val="595959"/>
                          </a:solidFill>
                          <a:effectLst/>
                          <a:latin typeface="微软雅黑" panose="020B0503020204020204" pitchFamily="34" charset="-122"/>
                          <a:ea typeface="微软雅黑" panose="020B0503020204020204" pitchFamily="34" charset="-122"/>
                        </a:rPr>
                        <a:t>原生的二进制文件格式，采用键值对形式存储数据</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86352">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RCFILE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行列混合存储</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600" kern="100" dirty="0">
                          <a:solidFill>
                            <a:srgbClr val="595959"/>
                          </a:solidFill>
                          <a:effectLst/>
                          <a:latin typeface="微软雅黑" panose="020B0503020204020204" pitchFamily="34" charset="-122"/>
                          <a:ea typeface="微软雅黑" panose="020B0503020204020204" pitchFamily="34" charset="-122"/>
                        </a:rPr>
                        <a:t>RCFILE</a:t>
                      </a:r>
                      <a:r>
                        <a:rPr lang="zh-CN" altLang="en-US" sz="1600" kern="100" dirty="0">
                          <a:solidFill>
                            <a:srgbClr val="595959"/>
                          </a:solidFill>
                          <a:effectLst/>
                          <a:latin typeface="微软雅黑" panose="020B0503020204020204" pitchFamily="34" charset="-122"/>
                          <a:ea typeface="微软雅黑" panose="020B0503020204020204" pitchFamily="34" charset="-122"/>
                        </a:rPr>
                        <a:t>是</a:t>
                      </a:r>
                      <a:r>
                        <a:rPr lang="en-US" altLang="zh-CN" sz="1600" kern="100" dirty="0">
                          <a:solidFill>
                            <a:srgbClr val="595959"/>
                          </a:solidFill>
                          <a:effectLst/>
                          <a:latin typeface="微软雅黑" panose="020B0503020204020204" pitchFamily="34" charset="-122"/>
                          <a:ea typeface="微软雅黑" panose="020B0503020204020204" pitchFamily="34" charset="-122"/>
                        </a:rPr>
                        <a:t>Hive</a:t>
                      </a:r>
                      <a:r>
                        <a:rPr lang="zh-CN" altLang="en-US" sz="1600" kern="100" dirty="0">
                          <a:solidFill>
                            <a:srgbClr val="595959"/>
                          </a:solidFill>
                          <a:effectLst/>
                          <a:latin typeface="微软雅黑" panose="020B0503020204020204" pitchFamily="34" charset="-122"/>
                          <a:ea typeface="微软雅黑" panose="020B0503020204020204" pitchFamily="34" charset="-122"/>
                        </a:rPr>
                        <a:t>早期推出的文件格式，将数据按行分组后再按列存储</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70672">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ORC</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列式存储</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ORC</a:t>
                      </a:r>
                      <a:r>
                        <a:rPr lang="zh-CN" altLang="en-US" sz="1600" kern="100" dirty="0">
                          <a:solidFill>
                            <a:srgbClr val="595959"/>
                          </a:solidFill>
                          <a:effectLst/>
                          <a:latin typeface="微软雅黑" panose="020B0503020204020204" pitchFamily="34" charset="-122"/>
                          <a:ea typeface="微软雅黑" panose="020B0503020204020204" pitchFamily="34" charset="-122"/>
                        </a:rPr>
                        <a:t>是</a:t>
                      </a:r>
                      <a:r>
                        <a:rPr lang="en-US" sz="1600" kern="100" dirty="0">
                          <a:solidFill>
                            <a:srgbClr val="595959"/>
                          </a:solidFill>
                          <a:effectLst/>
                          <a:latin typeface="微软雅黑" panose="020B0503020204020204" pitchFamily="34" charset="-122"/>
                          <a:ea typeface="微软雅黑" panose="020B0503020204020204" pitchFamily="34" charset="-122"/>
                        </a:rPr>
                        <a:t>Hive</a:t>
                      </a:r>
                      <a:r>
                        <a:rPr lang="zh-CN" altLang="en-US" sz="1600" kern="100" dirty="0">
                          <a:solidFill>
                            <a:srgbClr val="595959"/>
                          </a:solidFill>
                          <a:effectLst/>
                          <a:latin typeface="微软雅黑" panose="020B0503020204020204" pitchFamily="34" charset="-122"/>
                          <a:ea typeface="微软雅黑" panose="020B0503020204020204" pitchFamily="34" charset="-122"/>
                        </a:rPr>
                        <a:t>推出的高性能文件格式</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15. STORED AS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1025842" y="1701602"/>
          <a:ext cx="9893899" cy="4873766"/>
        </p:xfrm>
        <a:graphic>
          <a:graphicData uri="http://schemas.openxmlformats.org/drawingml/2006/table">
            <a:tbl>
              <a:tblPr>
                <a:tableStyleId>{5C22544A-7EE6-4342-B048-85BDC9FD1C3A}</a:tableStyleId>
              </a:tblPr>
              <a:tblGrid>
                <a:gridCol w="1684988"/>
                <a:gridCol w="1584176"/>
                <a:gridCol w="6624735"/>
              </a:tblGrid>
              <a:tr h="655816">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文件格式</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存储方式</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介绍</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53893">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PARQUET</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列式存储</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PARQUET</a:t>
                      </a:r>
                      <a:r>
                        <a:rPr lang="zh-CN" altLang="en-US" sz="1600" kern="100" dirty="0">
                          <a:solidFill>
                            <a:srgbClr val="595959"/>
                          </a:solidFill>
                          <a:effectLst/>
                          <a:latin typeface="微软雅黑" panose="020B0503020204020204" pitchFamily="34" charset="-122"/>
                          <a:ea typeface="微软雅黑" panose="020B0503020204020204" pitchFamily="34" charset="-122"/>
                        </a:rPr>
                        <a:t>是一种跨平台的文件格式，支持复杂嵌套结构，兼容</a:t>
                      </a:r>
                      <a:r>
                        <a:rPr lang="en-US" sz="1600" kern="100" dirty="0" err="1">
                          <a:solidFill>
                            <a:srgbClr val="595959"/>
                          </a:solidFill>
                          <a:effectLst/>
                          <a:latin typeface="微软雅黑" panose="020B0503020204020204" pitchFamily="34" charset="-122"/>
                          <a:ea typeface="微软雅黑" panose="020B0503020204020204" pitchFamily="34" charset="-122"/>
                        </a:rPr>
                        <a:t>Spark、Impala</a:t>
                      </a:r>
                      <a:r>
                        <a:rPr lang="zh-CN" altLang="en-US" sz="1600" kern="100" dirty="0">
                          <a:solidFill>
                            <a:srgbClr val="595959"/>
                          </a:solidFill>
                          <a:effectLst/>
                          <a:latin typeface="微软雅黑" panose="020B0503020204020204" pitchFamily="34" charset="-122"/>
                          <a:ea typeface="微软雅黑" panose="020B0503020204020204" pitchFamily="34" charset="-122"/>
                        </a:rPr>
                        <a:t>等多种大数据框架</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15189">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AVRO</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行式存储</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AVRO</a:t>
                      </a:r>
                      <a:r>
                        <a:rPr lang="zh-CN" altLang="en-US" sz="1600" kern="100">
                          <a:solidFill>
                            <a:srgbClr val="595959"/>
                          </a:solidFill>
                          <a:effectLst/>
                          <a:latin typeface="微软雅黑" panose="020B0503020204020204" pitchFamily="34" charset="-122"/>
                          <a:ea typeface="微软雅黑" panose="020B0503020204020204" pitchFamily="34" charset="-122"/>
                        </a:rPr>
                        <a:t>是一种基于二进制的、带模式定义的数据序列化格式</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05937">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JSONFILE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行式存储</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JSONFILE</a:t>
                      </a:r>
                      <a:r>
                        <a:rPr lang="zh-CN" altLang="en-US" sz="1600" kern="100" dirty="0">
                          <a:solidFill>
                            <a:srgbClr val="595959"/>
                          </a:solidFill>
                          <a:effectLst/>
                          <a:latin typeface="微软雅黑" panose="020B0503020204020204" pitchFamily="34" charset="-122"/>
                          <a:ea typeface="微软雅黑" panose="020B0503020204020204" pitchFamily="34" charset="-122"/>
                        </a:rPr>
                        <a:t>是</a:t>
                      </a:r>
                      <a:r>
                        <a:rPr lang="en-US" sz="1600" kern="100" dirty="0">
                          <a:solidFill>
                            <a:srgbClr val="595959"/>
                          </a:solidFill>
                          <a:effectLst/>
                          <a:latin typeface="微软雅黑" panose="020B0503020204020204" pitchFamily="34" charset="-122"/>
                          <a:ea typeface="微软雅黑" panose="020B0503020204020204" pitchFamily="34" charset="-122"/>
                        </a:rPr>
                        <a:t>Hive 4.0</a:t>
                      </a:r>
                      <a:r>
                        <a:rPr lang="zh-CN" altLang="en-US" sz="1600" kern="100" dirty="0">
                          <a:solidFill>
                            <a:srgbClr val="595959"/>
                          </a:solidFill>
                          <a:effectLst/>
                          <a:latin typeface="微软雅黑" panose="020B0503020204020204" pitchFamily="34" charset="-122"/>
                          <a:ea typeface="微软雅黑" panose="020B0503020204020204" pitchFamily="34" charset="-122"/>
                        </a:rPr>
                        <a:t>新增的文件格式，用于直接存储</a:t>
                      </a:r>
                      <a:r>
                        <a:rPr lang="en-US" sz="1600" kern="100" dirty="0">
                          <a:solidFill>
                            <a:srgbClr val="595959"/>
                          </a:solidFill>
                          <a:effectLst/>
                          <a:latin typeface="微软雅黑" panose="020B0503020204020204" pitchFamily="34" charset="-122"/>
                          <a:ea typeface="微软雅黑" panose="020B0503020204020204" pitchFamily="34" charset="-122"/>
                        </a:rPr>
                        <a:t>JSON</a:t>
                      </a:r>
                      <a:r>
                        <a:rPr lang="zh-CN" altLang="en-US" sz="1600" kern="100" dirty="0">
                          <a:solidFill>
                            <a:srgbClr val="595959"/>
                          </a:solidFill>
                          <a:effectLst/>
                          <a:latin typeface="微软雅黑" panose="020B0503020204020204" pitchFamily="34" charset="-122"/>
                          <a:ea typeface="微软雅黑" panose="020B0503020204020204" pitchFamily="34" charset="-122"/>
                        </a:rPr>
                        <a:t>数据</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2521693">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自定义格式</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视实现而定</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Hive</a:t>
                      </a:r>
                      <a:r>
                        <a:rPr lang="zh-CN" altLang="en-US" sz="1600" kern="100" dirty="0">
                          <a:solidFill>
                            <a:srgbClr val="595959"/>
                          </a:solidFill>
                          <a:effectLst/>
                          <a:latin typeface="微软雅黑" panose="020B0503020204020204" pitchFamily="34" charset="-122"/>
                          <a:ea typeface="微软雅黑" panose="020B0503020204020204" pitchFamily="34" charset="-122"/>
                        </a:rPr>
                        <a:t>支持用户通过</a:t>
                      </a:r>
                      <a:r>
                        <a:rPr lang="en-US" sz="1600" kern="100" dirty="0">
                          <a:solidFill>
                            <a:srgbClr val="595959"/>
                          </a:solidFill>
                          <a:effectLst/>
                          <a:latin typeface="微软雅黑" panose="020B0503020204020204" pitchFamily="34" charset="-122"/>
                          <a:ea typeface="微软雅黑" panose="020B0503020204020204" pitchFamily="34" charset="-122"/>
                        </a:rPr>
                        <a:t>INPUTFORMAT</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OUTPUTFORMAT</a:t>
                      </a:r>
                      <a:r>
                        <a:rPr lang="zh-CN" altLang="en-US" sz="1600" kern="100" dirty="0">
                          <a:solidFill>
                            <a:srgbClr val="595959"/>
                          </a:solidFill>
                          <a:effectLst/>
                          <a:latin typeface="微软雅黑" panose="020B0503020204020204" pitchFamily="34" charset="-122"/>
                          <a:ea typeface="微软雅黑" panose="020B0503020204020204" pitchFamily="34" charset="-122"/>
                        </a:rPr>
                        <a:t>指定自定义格式，开发者可实现特定的读写逻辑以满足特殊场景需求。</a:t>
                      </a:r>
                      <a:endParaRPr lang="zh-CN" altLang="en-US" sz="1600" kern="100" dirty="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语法格式如下：</a:t>
                      </a:r>
                      <a:endParaRPr lang="zh-CN" altLang="en-US" sz="1600" kern="100" dirty="0">
                        <a:solidFill>
                          <a:srgbClr val="595959"/>
                        </a:solidFill>
                        <a:effectLst/>
                        <a:latin typeface="微软雅黑" panose="020B0503020204020204" pitchFamily="34" charset="-122"/>
                        <a:ea typeface="微软雅黑" panose="020B0503020204020204" pitchFamily="34" charset="-122"/>
                      </a:endParaRPr>
                    </a:p>
                    <a:p>
                      <a:pPr indent="180340"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INPUTFORMAT </a:t>
                      </a:r>
                      <a:r>
                        <a:rPr lang="en-US" sz="1600" kern="100" dirty="0" err="1">
                          <a:solidFill>
                            <a:srgbClr val="595959"/>
                          </a:solidFill>
                          <a:effectLst/>
                          <a:latin typeface="微软雅黑" panose="020B0503020204020204" pitchFamily="34" charset="-122"/>
                          <a:ea typeface="微软雅黑" panose="020B0503020204020204" pitchFamily="34" charset="-122"/>
                        </a:rPr>
                        <a:t>input_classname</a:t>
                      </a:r>
                      <a:r>
                        <a:rPr lang="en-US" sz="1600" kern="100" dirty="0">
                          <a:solidFill>
                            <a:srgbClr val="595959"/>
                          </a:solidFill>
                          <a:effectLst/>
                          <a:latin typeface="微软雅黑" panose="020B0503020204020204" pitchFamily="34" charset="-122"/>
                          <a:ea typeface="微软雅黑" panose="020B0503020204020204" pitchFamily="34" charset="-122"/>
                        </a:rPr>
                        <a:t> OUTPUTFORMAT </a:t>
                      </a:r>
                      <a:r>
                        <a:rPr lang="en-US" sz="1600" kern="100" dirty="0" err="1">
                          <a:solidFill>
                            <a:srgbClr val="595959"/>
                          </a:solidFill>
                          <a:effectLst/>
                          <a:latin typeface="微软雅黑" panose="020B0503020204020204" pitchFamily="34" charset="-122"/>
                          <a:ea typeface="微软雅黑" panose="020B0503020204020204" pitchFamily="34" charset="-122"/>
                        </a:rPr>
                        <a:t>output_classname</a:t>
                      </a:r>
                      <a:endParaRPr lang="en-US" sz="1600" kern="100" dirty="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input_classname</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err="1">
                          <a:solidFill>
                            <a:srgbClr val="595959"/>
                          </a:solidFill>
                          <a:effectLst/>
                          <a:latin typeface="微软雅黑" panose="020B0503020204020204" pitchFamily="34" charset="-122"/>
                          <a:ea typeface="微软雅黑" panose="020B0503020204020204" pitchFamily="34" charset="-122"/>
                        </a:rPr>
                        <a:t>output_classname</a:t>
                      </a:r>
                      <a:r>
                        <a:rPr lang="zh-CN" altLang="en-US" sz="1600" kern="100" dirty="0">
                          <a:solidFill>
                            <a:srgbClr val="595959"/>
                          </a:solidFill>
                          <a:effectLst/>
                          <a:latin typeface="微软雅黑" panose="020B0503020204020204" pitchFamily="34" charset="-122"/>
                          <a:ea typeface="微软雅黑" panose="020B0503020204020204" pitchFamily="34" charset="-122"/>
                        </a:rPr>
                        <a:t>分别用于指定读写数据的</a:t>
                      </a:r>
                      <a:r>
                        <a:rPr lang="en-US" sz="1600" kern="100" dirty="0">
                          <a:solidFill>
                            <a:srgbClr val="595959"/>
                          </a:solidFill>
                          <a:effectLst/>
                          <a:latin typeface="微软雅黑" panose="020B0503020204020204" pitchFamily="34" charset="-122"/>
                          <a:ea typeface="微软雅黑" panose="020B0503020204020204" pitchFamily="34" charset="-122"/>
                        </a:rPr>
                        <a:t>Java</a:t>
                      </a:r>
                      <a:r>
                        <a:rPr lang="zh-CN" altLang="en-US" sz="1600" kern="100" dirty="0">
                          <a:solidFill>
                            <a:srgbClr val="595959"/>
                          </a:solidFill>
                          <a:effectLst/>
                          <a:latin typeface="微软雅黑" panose="020B0503020204020204" pitchFamily="34" charset="-122"/>
                          <a:ea typeface="微软雅黑" panose="020B0503020204020204" pitchFamily="34" charset="-122"/>
                        </a:rPr>
                        <a:t>类全限定名。</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15. STORED AS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6" name="文本框 1"/>
          <p:cNvSpPr txBox="1"/>
          <p:nvPr/>
        </p:nvSpPr>
        <p:spPr>
          <a:xfrm>
            <a:off x="910630" y="1989634"/>
            <a:ext cx="7704856" cy="45890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rPr>
              <a:t>Hive</a:t>
            </a:r>
            <a:r>
              <a:rPr lang="zh-CN" altLang="en-US" sz="1800" dirty="0">
                <a:solidFill>
                  <a:srgbClr val="595959"/>
                </a:solidFill>
                <a:latin typeface="微软雅黑" panose="020B0503020204020204" pitchFamily="34" charset="-122"/>
                <a:ea typeface="微软雅黑" panose="020B0503020204020204" pitchFamily="34" charset="-122"/>
              </a:rPr>
              <a:t>中的数据存储方式主要分为</a:t>
            </a:r>
            <a:r>
              <a:rPr lang="zh-CN" altLang="en-US" sz="1800" dirty="0">
                <a:solidFill>
                  <a:srgbClr val="1369B2"/>
                </a:solidFill>
                <a:latin typeface="微软雅黑" panose="020B0503020204020204" pitchFamily="34" charset="-122"/>
                <a:ea typeface="微软雅黑" panose="020B0503020204020204" pitchFamily="34" charset="-122"/>
              </a:rPr>
              <a:t>行式存储</a:t>
            </a:r>
            <a:r>
              <a:rPr lang="zh-CN" altLang="en-US" sz="1800" dirty="0">
                <a:solidFill>
                  <a:srgbClr val="595959"/>
                </a:solidFill>
                <a:latin typeface="微软雅黑" panose="020B0503020204020204" pitchFamily="34" charset="-122"/>
                <a:ea typeface="微软雅黑" panose="020B0503020204020204" pitchFamily="34" charset="-122"/>
              </a:rPr>
              <a:t>与</a:t>
            </a:r>
            <a:r>
              <a:rPr lang="zh-CN" altLang="en-US" sz="1800" dirty="0">
                <a:solidFill>
                  <a:srgbClr val="1369B2"/>
                </a:solidFill>
                <a:latin typeface="微软雅黑" panose="020B0503020204020204" pitchFamily="34" charset="-122"/>
                <a:ea typeface="微软雅黑" panose="020B0503020204020204" pitchFamily="34" charset="-122"/>
              </a:rPr>
              <a:t>列式存储</a:t>
            </a:r>
            <a:r>
              <a:rPr lang="zh-CN" altLang="en-US" sz="1800" dirty="0">
                <a:solidFill>
                  <a:srgbClr val="595959"/>
                </a:solidFill>
                <a:latin typeface="微软雅黑" panose="020B0503020204020204" pitchFamily="34" charset="-122"/>
                <a:ea typeface="微软雅黑" panose="020B0503020204020204" pitchFamily="34" charset="-122"/>
              </a:rPr>
              <a:t>两类，具体介绍如下。</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原创设计师QQ598969553          _3"/>
          <p:cNvSpPr/>
          <p:nvPr/>
        </p:nvSpPr>
        <p:spPr>
          <a:xfrm>
            <a:off x="1159963" y="3296452"/>
            <a:ext cx="4590415" cy="2480310"/>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9" name="原创设计师QQ598969553          _4"/>
          <p:cNvSpPr/>
          <p:nvPr/>
        </p:nvSpPr>
        <p:spPr>
          <a:xfrm>
            <a:off x="1307283" y="3718092"/>
            <a:ext cx="4295775" cy="152618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a:solidFill>
                  <a:srgbClr val="595959"/>
                </a:solidFill>
                <a:latin typeface="微软雅黑" panose="020B0503020204020204" pitchFamily="34" charset="-122"/>
                <a:ea typeface="微软雅黑" panose="020B0503020204020204" pitchFamily="34" charset="-122"/>
                <a:sym typeface="+mn-lt"/>
              </a:rPr>
              <a:t>1.行式存储以</a:t>
            </a:r>
            <a:r>
              <a:rPr lang="zh-CN" altLang="en-US" sz="1600" dirty="0">
                <a:solidFill>
                  <a:srgbClr val="1369B2"/>
                </a:solidFill>
                <a:latin typeface="微软雅黑" panose="020B0503020204020204" pitchFamily="34" charset="-122"/>
                <a:ea typeface="微软雅黑" panose="020B0503020204020204" pitchFamily="34" charset="-122"/>
                <a:sym typeface="+mn-lt"/>
              </a:rPr>
              <a:t>记录</a:t>
            </a:r>
            <a:r>
              <a:rPr lang="zh-CN" altLang="en-US" sz="1600" dirty="0">
                <a:solidFill>
                  <a:srgbClr val="595959"/>
                </a:solidFill>
                <a:latin typeface="微软雅黑" panose="020B0503020204020204" pitchFamily="34" charset="-122"/>
                <a:ea typeface="微软雅黑" panose="020B0503020204020204" pitchFamily="34" charset="-122"/>
                <a:sym typeface="+mn-lt"/>
              </a:rPr>
              <a:t>为单位</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sz="1600" dirty="0">
              <a:solidFill>
                <a:srgbClr val="595959"/>
              </a:solidFill>
              <a:latin typeface="微软雅黑" panose="020B0503020204020204" pitchFamily="34" charset="-122"/>
              <a:ea typeface="微软雅黑" panose="020B0503020204020204" pitchFamily="34" charset="-122"/>
              <a:cs typeface="+mn-ea"/>
              <a:sym typeface="+mn-lt"/>
            </a:endParaRPr>
          </a:p>
          <a:p>
            <a:pPr>
              <a:lnSpc>
                <a:spcPct val="15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a:solidFill>
                  <a:srgbClr val="595959"/>
                </a:solidFill>
                <a:latin typeface="微软雅黑" panose="020B0503020204020204" pitchFamily="34" charset="-122"/>
                <a:ea typeface="微软雅黑" panose="020B0503020204020204" pitchFamily="34" charset="-122"/>
                <a:sym typeface="+mn-lt"/>
              </a:rPr>
              <a:t>2.将每行的所有</a:t>
            </a:r>
            <a:r>
              <a:rPr lang="zh-CN" altLang="en-US" sz="1600" dirty="0">
                <a:solidFill>
                  <a:srgbClr val="1369B2"/>
                </a:solidFill>
                <a:latin typeface="微软雅黑" panose="020B0503020204020204" pitchFamily="34" charset="-122"/>
                <a:ea typeface="微软雅黑" panose="020B0503020204020204" pitchFamily="34" charset="-122"/>
                <a:sym typeface="+mn-lt"/>
              </a:rPr>
              <a:t>字段顺序写入磁盘</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sz="1600" dirty="0">
              <a:solidFill>
                <a:srgbClr val="595959"/>
              </a:solidFill>
              <a:latin typeface="微软雅黑" panose="020B0503020204020204" pitchFamily="34" charset="-122"/>
              <a:ea typeface="微软雅黑" panose="020B0503020204020204" pitchFamily="34" charset="-122"/>
              <a:cs typeface="+mn-ea"/>
              <a:sym typeface="+mn-lt"/>
            </a:endParaRPr>
          </a:p>
          <a:p>
            <a:pPr>
              <a:lnSpc>
                <a:spcPct val="15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a:solidFill>
                  <a:srgbClr val="595959"/>
                </a:solidFill>
                <a:latin typeface="微软雅黑" panose="020B0503020204020204" pitchFamily="34" charset="-122"/>
                <a:ea typeface="微软雅黑" panose="020B0503020204020204" pitchFamily="34" charset="-122"/>
                <a:sym typeface="+mn-lt"/>
              </a:rPr>
              <a:t>3.写入逻辑简单，适用于</a:t>
            </a:r>
            <a:r>
              <a:rPr lang="zh-CN" altLang="en-US" sz="1600" dirty="0">
                <a:solidFill>
                  <a:srgbClr val="1369B2"/>
                </a:solidFill>
                <a:latin typeface="微软雅黑" panose="020B0503020204020204" pitchFamily="34" charset="-122"/>
                <a:ea typeface="微软雅黑" panose="020B0503020204020204" pitchFamily="34" charset="-122"/>
                <a:sym typeface="+mn-lt"/>
              </a:rPr>
              <a:t>日志落地</a:t>
            </a:r>
            <a:r>
              <a:rPr lang="zh-CN" altLang="en-US" sz="1600" dirty="0">
                <a:solidFill>
                  <a:srgbClr val="595959"/>
                </a:solidFill>
                <a:latin typeface="微软雅黑" panose="020B0503020204020204" pitchFamily="34" charset="-122"/>
                <a:ea typeface="微软雅黑" panose="020B0503020204020204" pitchFamily="34" charset="-122"/>
                <a:sym typeface="+mn-lt"/>
              </a:rPr>
              <a:t>、</a:t>
            </a:r>
            <a:r>
              <a:rPr lang="zh-CN" altLang="en-US" sz="1600" dirty="0">
                <a:solidFill>
                  <a:srgbClr val="1369B2"/>
                </a:solidFill>
                <a:latin typeface="微软雅黑" panose="020B0503020204020204" pitchFamily="34" charset="-122"/>
                <a:ea typeface="微软雅黑" panose="020B0503020204020204" pitchFamily="34" charset="-122"/>
                <a:sym typeface="+mn-lt"/>
              </a:rPr>
              <a:t>流式写入</a:t>
            </a:r>
            <a:r>
              <a:rPr lang="zh-CN" altLang="en-US" sz="1600" dirty="0">
                <a:solidFill>
                  <a:srgbClr val="595959"/>
                </a:solidFill>
                <a:latin typeface="微软雅黑" panose="020B0503020204020204" pitchFamily="34" charset="-122"/>
                <a:ea typeface="微软雅黑" panose="020B0503020204020204" pitchFamily="34" charset="-122"/>
                <a:sym typeface="+mn-lt"/>
              </a:rPr>
              <a:t>或</a:t>
            </a:r>
            <a:r>
              <a:rPr lang="zh-CN" altLang="en-US" sz="1600" dirty="0">
                <a:solidFill>
                  <a:srgbClr val="1369B2"/>
                </a:solidFill>
                <a:latin typeface="微软雅黑" panose="020B0503020204020204" pitchFamily="34" charset="-122"/>
                <a:ea typeface="微软雅黑" panose="020B0503020204020204" pitchFamily="34" charset="-122"/>
                <a:sym typeface="+mn-lt"/>
              </a:rPr>
              <a:t>批量追加</a:t>
            </a:r>
            <a:r>
              <a:rPr lang="zh-CN" altLang="en-US" sz="1600" dirty="0">
                <a:solidFill>
                  <a:srgbClr val="595959"/>
                </a:solidFill>
                <a:latin typeface="微软雅黑" panose="020B0503020204020204" pitchFamily="34" charset="-122"/>
                <a:ea typeface="微软雅黑" panose="020B0503020204020204" pitchFamily="34" charset="-122"/>
                <a:sym typeface="+mn-lt"/>
              </a:rPr>
              <a:t>等场景。</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0" name="原创设计师QQ598969553          _5"/>
          <p:cNvSpPr/>
          <p:nvPr/>
        </p:nvSpPr>
        <p:spPr>
          <a:xfrm>
            <a:off x="6648268" y="3252637"/>
            <a:ext cx="4590415" cy="2524760"/>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1" name="原创设计师QQ598969553          _6"/>
          <p:cNvSpPr/>
          <p:nvPr/>
        </p:nvSpPr>
        <p:spPr>
          <a:xfrm>
            <a:off x="1815254" y="3062465"/>
            <a:ext cx="3279515"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100000"/>
              </a:lnSpc>
            </a:pPr>
            <a:r>
              <a:rPr lang="zh-CN" altLang="en-US" sz="1800" b="1" dirty="0">
                <a:solidFill>
                  <a:schemeClr val="bg1"/>
                </a:solidFill>
                <a:latin typeface="微软雅黑" panose="020B0503020204020204" pitchFamily="34" charset="-122"/>
                <a:ea typeface="微软雅黑" panose="020B0503020204020204" pitchFamily="34" charset="-122"/>
                <a:cs typeface="+mn-ea"/>
                <a:sym typeface="+mn-lt"/>
              </a:rPr>
              <a:t>行式存储</a:t>
            </a:r>
            <a:endParaRPr lang="zh-CN" altLang="en-US" sz="1800" dirty="0">
              <a:solidFill>
                <a:schemeClr val="bg1"/>
              </a:solidFill>
              <a:cs typeface="+mn-ea"/>
              <a:sym typeface="+mn-lt"/>
            </a:endParaRPr>
          </a:p>
        </p:txBody>
      </p:sp>
      <p:sp>
        <p:nvSpPr>
          <p:cNvPr id="12" name="原创设计师QQ598969553          _8"/>
          <p:cNvSpPr/>
          <p:nvPr/>
        </p:nvSpPr>
        <p:spPr>
          <a:xfrm>
            <a:off x="7303559" y="3060000"/>
            <a:ext cx="3279515"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266700">
              <a:lnSpc>
                <a:spcPct val="100000"/>
              </a:lnSpc>
              <a:spcBef>
                <a:spcPct val="0"/>
              </a:spcBef>
              <a:spcAft>
                <a:spcPct val="35000"/>
              </a:spcAft>
            </a:pPr>
            <a:r>
              <a:rPr lang="zh-CN" altLang="en-US" sz="1800" b="1" dirty="0">
                <a:solidFill>
                  <a:schemeClr val="bg1"/>
                </a:solidFill>
                <a:latin typeface="微软雅黑" panose="020B0503020204020204" pitchFamily="34" charset="-122"/>
                <a:ea typeface="微软雅黑" panose="020B0503020204020204" pitchFamily="34" charset="-122"/>
                <a:cs typeface="+mn-ea"/>
                <a:sym typeface="+mn-lt"/>
              </a:rPr>
              <a:t>列式存储</a:t>
            </a:r>
            <a:endParaRPr lang="zh-CN" altLang="en-US" sz="1800" dirty="0">
              <a:solidFill>
                <a:srgbClr val="FFFFFF"/>
              </a:solidFill>
              <a:latin typeface="Lato Light"/>
              <a:cs typeface="Lato Light"/>
              <a:sym typeface="+mn-lt"/>
            </a:endParaRPr>
          </a:p>
        </p:txBody>
      </p:sp>
      <p:sp>
        <p:nvSpPr>
          <p:cNvPr id="13" name="原创设计师QQ598969553          _4"/>
          <p:cNvSpPr/>
          <p:nvPr/>
        </p:nvSpPr>
        <p:spPr>
          <a:xfrm>
            <a:off x="6800033" y="3790482"/>
            <a:ext cx="4438650" cy="152618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a:solidFill>
                  <a:srgbClr val="595959"/>
                </a:solidFill>
                <a:latin typeface="微软雅黑" panose="020B0503020204020204" pitchFamily="34" charset="-122"/>
                <a:ea typeface="微软雅黑" panose="020B0503020204020204" pitchFamily="34" charset="-122"/>
                <a:sym typeface="+mn-lt"/>
              </a:rPr>
              <a:t>1. 列式存储以</a:t>
            </a:r>
            <a:r>
              <a:rPr lang="zh-CN" altLang="en-US" sz="1600" dirty="0">
                <a:solidFill>
                  <a:srgbClr val="1369B2"/>
                </a:solidFill>
                <a:latin typeface="微软雅黑" panose="020B0503020204020204" pitchFamily="34" charset="-122"/>
                <a:ea typeface="微软雅黑" panose="020B0503020204020204" pitchFamily="34" charset="-122"/>
                <a:sym typeface="+mn-lt"/>
              </a:rPr>
              <a:t>字段</a:t>
            </a:r>
            <a:r>
              <a:rPr lang="zh-CN" altLang="en-US" sz="1600" dirty="0">
                <a:solidFill>
                  <a:srgbClr val="595959"/>
                </a:solidFill>
                <a:latin typeface="微软雅黑" panose="020B0503020204020204" pitchFamily="34" charset="-122"/>
                <a:ea typeface="微软雅黑" panose="020B0503020204020204" pitchFamily="34" charset="-122"/>
                <a:sym typeface="+mn-lt"/>
              </a:rPr>
              <a:t>为单位。</a:t>
            </a:r>
            <a:endParaRPr lang="zh-CN" altLang="en-US" sz="1600" dirty="0">
              <a:solidFill>
                <a:srgbClr val="595959"/>
              </a:solidFill>
              <a:latin typeface="微软雅黑" panose="020B0503020204020204" pitchFamily="34" charset="-122"/>
              <a:ea typeface="微软雅黑" panose="020B0503020204020204" pitchFamily="34" charset="-122"/>
              <a:sym typeface="+mn-lt"/>
            </a:endParaRPr>
          </a:p>
          <a:p>
            <a:pPr>
              <a:lnSpc>
                <a:spcPct val="15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a:solidFill>
                  <a:srgbClr val="595959"/>
                </a:solidFill>
                <a:latin typeface="微软雅黑" panose="020B0503020204020204" pitchFamily="34" charset="-122"/>
                <a:ea typeface="微软雅黑" panose="020B0503020204020204" pitchFamily="34" charset="-122"/>
                <a:sym typeface="+mn-lt"/>
              </a:rPr>
              <a:t>2.</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将同一字段的数据连续存储，通常先将</a:t>
            </a:r>
            <a:r>
              <a:rPr lang="zh-CN" altLang="en-US" sz="1600" dirty="0">
                <a:solidFill>
                  <a:srgbClr val="1369B2"/>
                </a:solidFill>
                <a:latin typeface="微软雅黑" panose="020B0503020204020204" pitchFamily="34" charset="-122"/>
                <a:ea typeface="微软雅黑" panose="020B0503020204020204" pitchFamily="34" charset="-122"/>
                <a:cs typeface="+mn-ea"/>
                <a:sym typeface="+mn-lt"/>
              </a:rPr>
              <a:t>多行数据聚合为数据块</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，再在数据块内按</a:t>
            </a:r>
            <a:r>
              <a:rPr lang="zh-CN" altLang="en-US" sz="1600" dirty="0">
                <a:solidFill>
                  <a:srgbClr val="1369B2"/>
                </a:solidFill>
                <a:latin typeface="微软雅黑" panose="020B0503020204020204" pitchFamily="34" charset="-122"/>
                <a:ea typeface="微软雅黑" panose="020B0503020204020204" pitchFamily="34" charset="-122"/>
                <a:cs typeface="+mn-ea"/>
                <a:sym typeface="+mn-lt"/>
              </a:rPr>
              <a:t>字段</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划分</a:t>
            </a:r>
            <a:r>
              <a:rPr lang="zh-CN" altLang="en-US" sz="1600" dirty="0">
                <a:solidFill>
                  <a:srgbClr val="595959"/>
                </a:solidFill>
                <a:latin typeface="微软雅黑" panose="020B0503020204020204" pitchFamily="34" charset="-122"/>
                <a:ea typeface="微软雅黑" panose="020B0503020204020204" pitchFamily="34" charset="-122"/>
                <a:sym typeface="+mn-lt"/>
              </a:rPr>
              <a:t>。</a:t>
            </a:r>
            <a:endParaRPr lang="zh-CN" altLang="en-US" sz="1600" dirty="0">
              <a:solidFill>
                <a:srgbClr val="595959"/>
              </a:solidFill>
              <a:latin typeface="微软雅黑" panose="020B0503020204020204" pitchFamily="34" charset="-122"/>
              <a:ea typeface="微软雅黑" panose="020B0503020204020204" pitchFamily="34" charset="-122"/>
              <a:sym typeface="+mn-lt"/>
            </a:endParaRPr>
          </a:p>
          <a:p>
            <a:pPr>
              <a:lnSpc>
                <a:spcPct val="15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a:solidFill>
                  <a:srgbClr val="595959"/>
                </a:solidFill>
                <a:latin typeface="微软雅黑" panose="020B0503020204020204" pitchFamily="34" charset="-122"/>
                <a:ea typeface="微软雅黑" panose="020B0503020204020204" pitchFamily="34" charset="-122"/>
                <a:sym typeface="+mn-lt"/>
              </a:rPr>
              <a:t>3. 适配以</a:t>
            </a:r>
            <a:r>
              <a:rPr lang="zh-CN" altLang="en-US" sz="1600" dirty="0">
                <a:solidFill>
                  <a:srgbClr val="1369B2"/>
                </a:solidFill>
                <a:latin typeface="微软雅黑" panose="020B0503020204020204" pitchFamily="34" charset="-122"/>
                <a:ea typeface="微软雅黑" panose="020B0503020204020204" pitchFamily="34" charset="-122"/>
                <a:sym typeface="+mn-lt"/>
              </a:rPr>
              <a:t>全表扫描</a:t>
            </a:r>
            <a:r>
              <a:rPr lang="zh-CN" altLang="en-US" sz="1600" dirty="0">
                <a:solidFill>
                  <a:srgbClr val="595959"/>
                </a:solidFill>
                <a:latin typeface="微软雅黑" panose="020B0503020204020204" pitchFamily="34" charset="-122"/>
                <a:ea typeface="微软雅黑" panose="020B0503020204020204" pitchFamily="34" charset="-122"/>
                <a:sym typeface="+mn-lt"/>
              </a:rPr>
              <a:t>为主的分析型查询。</a:t>
            </a:r>
            <a:endParaRPr lang="zh-CN" altLang="en-US" sz="1600" dirty="0">
              <a:solidFill>
                <a:srgbClr val="595959"/>
              </a:solidFill>
              <a:latin typeface="微软雅黑" panose="020B0503020204020204" pitchFamily="34" charset="-122"/>
              <a:ea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25842" y="2277666"/>
            <a:ext cx="6149484" cy="352802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16. LOCATION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6" name="文本框 1"/>
          <p:cNvSpPr txBox="1"/>
          <p:nvPr/>
        </p:nvSpPr>
        <p:spPr>
          <a:xfrm>
            <a:off x="1486694" y="2565698"/>
            <a:ext cx="5184576"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LOCATION</a:t>
            </a:r>
            <a:r>
              <a:rPr lang="zh-CN" altLang="en-US" sz="2000" dirty="0">
                <a:solidFill>
                  <a:srgbClr val="595959"/>
                </a:solidFill>
                <a:latin typeface="微软雅黑" panose="020B0503020204020204" pitchFamily="34" charset="-122"/>
                <a:ea typeface="微软雅黑" panose="020B0503020204020204" pitchFamily="34" charset="-122"/>
              </a:rPr>
              <a:t>（可选）子句用于指定表在</a:t>
            </a:r>
            <a:r>
              <a:rPr lang="en-US" altLang="zh-CN" sz="2000" dirty="0">
                <a:solidFill>
                  <a:srgbClr val="595959"/>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中的</a:t>
            </a:r>
            <a:r>
              <a:rPr lang="zh-CN" altLang="en-US" sz="2000" dirty="0">
                <a:solidFill>
                  <a:srgbClr val="1369B2"/>
                </a:solidFill>
                <a:latin typeface="微软雅黑" panose="020B0503020204020204" pitchFamily="34" charset="-122"/>
                <a:ea typeface="微软雅黑" panose="020B0503020204020204" pitchFamily="34" charset="-122"/>
              </a:rPr>
              <a:t>数据存储目录</a:t>
            </a:r>
            <a:r>
              <a:rPr lang="zh-CN" altLang="en-US" sz="2000" dirty="0">
                <a:solidFill>
                  <a:srgbClr val="595959"/>
                </a:solidFill>
                <a:latin typeface="微软雅黑" panose="020B0503020204020204" pitchFamily="34" charset="-122"/>
                <a:ea typeface="微软雅黑" panose="020B0503020204020204" pitchFamily="34" charset="-122"/>
              </a:rPr>
              <a:t>，其中参数</a:t>
            </a:r>
            <a:r>
              <a:rPr lang="en-US" altLang="zh-CN" sz="2000" dirty="0" err="1">
                <a:solidFill>
                  <a:srgbClr val="595959"/>
                </a:solidFill>
                <a:latin typeface="微软雅黑" panose="020B0503020204020204" pitchFamily="34" charset="-122"/>
                <a:ea typeface="微软雅黑" panose="020B0503020204020204" pitchFamily="34" charset="-122"/>
              </a:rPr>
              <a:t>hdfs_path</a:t>
            </a:r>
            <a:r>
              <a:rPr lang="zh-CN" altLang="en-US" sz="2000" dirty="0">
                <a:solidFill>
                  <a:srgbClr val="595959"/>
                </a:solidFill>
                <a:latin typeface="微软雅黑" panose="020B0503020204020204" pitchFamily="34" charset="-122"/>
                <a:ea typeface="微软雅黑" panose="020B0503020204020204" pitchFamily="34" charset="-122"/>
              </a:rPr>
              <a:t>用于定义</a:t>
            </a:r>
            <a:r>
              <a:rPr lang="zh-CN" altLang="en-US" sz="2000" dirty="0">
                <a:solidFill>
                  <a:srgbClr val="1369B2"/>
                </a:solidFill>
                <a:latin typeface="微软雅黑" panose="020B0503020204020204" pitchFamily="34" charset="-122"/>
                <a:ea typeface="微软雅黑" panose="020B0503020204020204" pitchFamily="34" charset="-122"/>
              </a:rPr>
              <a:t>目标路径</a:t>
            </a:r>
            <a:r>
              <a:rPr lang="zh-CN" altLang="en-US" sz="2000" dirty="0">
                <a:solidFill>
                  <a:srgbClr val="595959"/>
                </a:solidFill>
                <a:latin typeface="微软雅黑" panose="020B0503020204020204" pitchFamily="34" charset="-122"/>
                <a:ea typeface="微软雅黑" panose="020B0503020204020204" pitchFamily="34" charset="-122"/>
              </a:rPr>
              <a:t>。该子句通常与外部表配合使用。如果指定的目录中已存在数据文件，且其格式符合表定义的解析规则，则这些数据会被直接加载到表中。</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416306" y="2277665"/>
            <a:ext cx="3764321" cy="356240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25842" y="2277666"/>
            <a:ext cx="6149484" cy="352802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文本框 1"/>
          <p:cNvSpPr txBox="1"/>
          <p:nvPr/>
        </p:nvSpPr>
        <p:spPr>
          <a:xfrm>
            <a:off x="1486694" y="2565698"/>
            <a:ext cx="5184576"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TBLPROPERTIES</a:t>
            </a:r>
            <a:r>
              <a:rPr lang="zh-CN" altLang="en-US" sz="2000" dirty="0">
                <a:solidFill>
                  <a:srgbClr val="595959"/>
                </a:solidFill>
                <a:latin typeface="微软雅黑" panose="020B0503020204020204" pitchFamily="34" charset="-122"/>
                <a:ea typeface="微软雅黑" panose="020B0503020204020204" pitchFamily="34" charset="-122"/>
              </a:rPr>
              <a:t>（可选）子句用于为表添加属性。参数</a:t>
            </a:r>
            <a:r>
              <a:rPr lang="en-US" altLang="zh-CN" sz="2000" dirty="0" err="1">
                <a:solidFill>
                  <a:srgbClr val="1369B2"/>
                </a:solidFill>
                <a:latin typeface="微软雅黑" panose="020B0503020204020204" pitchFamily="34" charset="-122"/>
                <a:ea typeface="微软雅黑" panose="020B0503020204020204" pitchFamily="34" charset="-122"/>
              </a:rPr>
              <a:t>property_name</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err="1">
                <a:solidFill>
                  <a:srgbClr val="1369B2"/>
                </a:solidFill>
                <a:latin typeface="微软雅黑" panose="020B0503020204020204" pitchFamily="34" charset="-122"/>
                <a:ea typeface="微软雅黑" panose="020B0503020204020204" pitchFamily="34" charset="-122"/>
              </a:rPr>
              <a:t>property_value</a:t>
            </a:r>
            <a:r>
              <a:rPr lang="zh-CN" altLang="en-US" sz="2000" dirty="0">
                <a:solidFill>
                  <a:srgbClr val="595959"/>
                </a:solidFill>
                <a:latin typeface="微软雅黑" panose="020B0503020204020204" pitchFamily="34" charset="-122"/>
                <a:ea typeface="微软雅黑" panose="020B0503020204020204" pitchFamily="34" charset="-122"/>
              </a:rPr>
              <a:t>分别用于定义</a:t>
            </a:r>
            <a:r>
              <a:rPr lang="zh-CN" altLang="en-US" sz="2000" dirty="0">
                <a:solidFill>
                  <a:srgbClr val="1369B2"/>
                </a:solidFill>
                <a:latin typeface="微软雅黑" panose="020B0503020204020204" pitchFamily="34" charset="-122"/>
                <a:ea typeface="微软雅黑" panose="020B0503020204020204" pitchFamily="34" charset="-122"/>
              </a:rPr>
              <a:t>属性名称</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属性值</a:t>
            </a:r>
            <a:r>
              <a:rPr lang="zh-CN" altLang="en-US" sz="2000" dirty="0">
                <a:solidFill>
                  <a:srgbClr val="595959"/>
                </a:solidFill>
                <a:latin typeface="微软雅黑" panose="020B0503020204020204" pitchFamily="34" charset="-122"/>
                <a:ea typeface="微软雅黑" panose="020B0503020204020204" pitchFamily="34" charset="-122"/>
              </a:rPr>
              <a:t>。用户既可自定义属性，也可使用预定义属性。建议对属性名称和属性值均使用单引号包裹，以确保语法兼容性与解析准确性。</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416306" y="2277665"/>
            <a:ext cx="3764321" cy="3562403"/>
          </a:xfrm>
          <a:prstGeom prst="rect">
            <a:avLst/>
          </a:prstGeom>
          <a:noFill/>
          <a:ln>
            <a:noFill/>
          </a:ln>
        </p:spPr>
      </p:pic>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17. TBLPROPERTIES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17. TBLPROPERTIES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6" name="文本框 1"/>
          <p:cNvSpPr txBox="1"/>
          <p:nvPr/>
        </p:nvSpPr>
        <p:spPr>
          <a:xfrm>
            <a:off x="1025842" y="1845618"/>
            <a:ext cx="4709324"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常用</a:t>
            </a:r>
            <a:r>
              <a:rPr lang="zh-CN" altLang="en-US" sz="2000" dirty="0">
                <a:solidFill>
                  <a:srgbClr val="1369B2"/>
                </a:solidFill>
                <a:latin typeface="微软雅黑" panose="020B0503020204020204" pitchFamily="34" charset="-122"/>
                <a:ea typeface="微软雅黑" panose="020B0503020204020204" pitchFamily="34" charset="-122"/>
              </a:rPr>
              <a:t>预定义属性</a:t>
            </a:r>
            <a:r>
              <a:rPr lang="zh-CN" altLang="en-US" sz="2000" dirty="0">
                <a:solidFill>
                  <a:srgbClr val="595959"/>
                </a:solidFill>
                <a:latin typeface="微软雅黑" panose="020B0503020204020204" pitchFamily="34" charset="-122"/>
                <a:ea typeface="微软雅黑" panose="020B0503020204020204" pitchFamily="34" charset="-122"/>
              </a:rPr>
              <a:t>的介绍如表。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025842" y="2781723"/>
          <a:ext cx="9893900" cy="3672408"/>
        </p:xfrm>
        <a:graphic>
          <a:graphicData uri="http://schemas.openxmlformats.org/drawingml/2006/table">
            <a:tbl>
              <a:tblPr>
                <a:tableStyleId>{5C22544A-7EE6-4342-B048-85BDC9FD1C3A}</a:tableStyleId>
              </a:tblPr>
              <a:tblGrid>
                <a:gridCol w="3670036"/>
                <a:gridCol w="6223864"/>
              </a:tblGrid>
              <a:tr h="517561">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预定义属性</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介绍</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05287">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comment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a:solidFill>
                            <a:srgbClr val="595959"/>
                          </a:solidFill>
                          <a:effectLst/>
                          <a:latin typeface="微软雅黑" panose="020B0503020204020204" pitchFamily="34" charset="-122"/>
                          <a:ea typeface="微软雅黑" panose="020B0503020204020204" pitchFamily="34" charset="-122"/>
                        </a:rPr>
                        <a:t>用于为表添加描述信息，等价于</a:t>
                      </a:r>
                      <a:r>
                        <a:rPr lang="en-US" sz="1800" kern="100">
                          <a:solidFill>
                            <a:srgbClr val="595959"/>
                          </a:solidFill>
                          <a:effectLst/>
                          <a:latin typeface="微软雅黑" panose="020B0503020204020204" pitchFamily="34" charset="-122"/>
                          <a:ea typeface="微软雅黑" panose="020B0503020204020204" pitchFamily="34" charset="-122"/>
                        </a:rPr>
                        <a:t>COMMENT</a:t>
                      </a:r>
                      <a:r>
                        <a:rPr lang="zh-CN" altLang="en-US" sz="1800" kern="100">
                          <a:solidFill>
                            <a:srgbClr val="595959"/>
                          </a:solidFill>
                          <a:effectLst/>
                          <a:latin typeface="微软雅黑" panose="020B0503020204020204" pitchFamily="34" charset="-122"/>
                          <a:ea typeface="微软雅黑" panose="020B0503020204020204" pitchFamily="34" charset="-122"/>
                        </a:rPr>
                        <a:t>子句</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94795">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hbase.table.name</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用于将</a:t>
                      </a:r>
                      <a:r>
                        <a:rPr lang="en-US" altLang="zh-CN" sz="1800" kern="100" dirty="0">
                          <a:solidFill>
                            <a:srgbClr val="595959"/>
                          </a:solidFill>
                          <a:effectLst/>
                          <a:latin typeface="微软雅黑" panose="020B0503020204020204" pitchFamily="34" charset="-122"/>
                          <a:ea typeface="微软雅黑" panose="020B0503020204020204" pitchFamily="34" charset="-122"/>
                        </a:rPr>
                        <a:t>Hive</a:t>
                      </a:r>
                      <a:r>
                        <a:rPr lang="zh-CN" altLang="en-US" sz="1800" kern="100" dirty="0">
                          <a:solidFill>
                            <a:srgbClr val="595959"/>
                          </a:solidFill>
                          <a:effectLst/>
                          <a:latin typeface="微软雅黑" panose="020B0503020204020204" pitchFamily="34" charset="-122"/>
                          <a:ea typeface="微软雅黑" panose="020B0503020204020204" pitchFamily="34" charset="-122"/>
                        </a:rPr>
                        <a:t>表映射到指定的</a:t>
                      </a:r>
                      <a:r>
                        <a:rPr lang="en-US" altLang="zh-CN" sz="1800" kern="100" dirty="0">
                          <a:solidFill>
                            <a:srgbClr val="595959"/>
                          </a:solidFill>
                          <a:effectLst/>
                          <a:latin typeface="微软雅黑" panose="020B0503020204020204" pitchFamily="34" charset="-122"/>
                          <a:ea typeface="微软雅黑" panose="020B0503020204020204" pitchFamily="34" charset="-122"/>
                        </a:rPr>
                        <a:t>HBase</a:t>
                      </a:r>
                      <a:r>
                        <a:rPr lang="zh-CN" altLang="en-US" sz="1800" kern="100" dirty="0">
                          <a:solidFill>
                            <a:srgbClr val="595959"/>
                          </a:solidFill>
                          <a:effectLst/>
                          <a:latin typeface="微软雅黑" panose="020B0503020204020204" pitchFamily="34" charset="-122"/>
                          <a:ea typeface="微软雅黑" panose="020B0503020204020204" pitchFamily="34" charset="-122"/>
                        </a:rPr>
                        <a:t>表，实现通过</a:t>
                      </a:r>
                      <a:r>
                        <a:rPr lang="en-US" altLang="zh-CN" sz="1800" kern="100" dirty="0">
                          <a:solidFill>
                            <a:srgbClr val="595959"/>
                          </a:solidFill>
                          <a:effectLst/>
                          <a:latin typeface="微软雅黑" panose="020B0503020204020204" pitchFamily="34" charset="-122"/>
                          <a:ea typeface="微软雅黑" panose="020B0503020204020204" pitchFamily="34" charset="-122"/>
                        </a:rPr>
                        <a:t>Hive</a:t>
                      </a:r>
                      <a:r>
                        <a:rPr lang="zh-CN" altLang="en-US" sz="1800" kern="100" dirty="0">
                          <a:solidFill>
                            <a:srgbClr val="595959"/>
                          </a:solidFill>
                          <a:effectLst/>
                          <a:latin typeface="微软雅黑" panose="020B0503020204020204" pitchFamily="34" charset="-122"/>
                          <a:ea typeface="微软雅黑" panose="020B0503020204020204" pitchFamily="34" charset="-122"/>
                        </a:rPr>
                        <a:t>操作</a:t>
                      </a:r>
                      <a:r>
                        <a:rPr lang="en-US" altLang="zh-CN" sz="1800" kern="100" dirty="0">
                          <a:solidFill>
                            <a:srgbClr val="595959"/>
                          </a:solidFill>
                          <a:effectLst/>
                          <a:latin typeface="微软雅黑" panose="020B0503020204020204" pitchFamily="34" charset="-122"/>
                          <a:ea typeface="微软雅黑" panose="020B0503020204020204" pitchFamily="34" charset="-122"/>
                        </a:rPr>
                        <a:t>HBase</a:t>
                      </a:r>
                      <a:r>
                        <a:rPr lang="zh-CN" altLang="en-US" sz="1800" kern="100" dirty="0">
                          <a:solidFill>
                            <a:srgbClr val="595959"/>
                          </a:solidFill>
                          <a:effectLst/>
                          <a:latin typeface="微软雅黑" panose="020B0503020204020204" pitchFamily="34" charset="-122"/>
                          <a:ea typeface="微软雅黑" panose="020B0503020204020204" pitchFamily="34" charset="-122"/>
                        </a:rPr>
                        <a:t>中的数据。属性值用于指定</a:t>
                      </a:r>
                      <a:r>
                        <a:rPr lang="en-US" altLang="zh-CN" sz="1800" kern="100" dirty="0">
                          <a:solidFill>
                            <a:srgbClr val="595959"/>
                          </a:solidFill>
                          <a:effectLst/>
                          <a:latin typeface="微软雅黑" panose="020B0503020204020204" pitchFamily="34" charset="-122"/>
                          <a:ea typeface="微软雅黑" panose="020B0503020204020204" pitchFamily="34" charset="-122"/>
                        </a:rPr>
                        <a:t>HBase</a:t>
                      </a:r>
                      <a:r>
                        <a:rPr lang="zh-CN" altLang="en-US" sz="1800" kern="100" dirty="0">
                          <a:solidFill>
                            <a:srgbClr val="595959"/>
                          </a:solidFill>
                          <a:effectLst/>
                          <a:latin typeface="微软雅黑" panose="020B0503020204020204" pitchFamily="34" charset="-122"/>
                          <a:ea typeface="微软雅黑" panose="020B0503020204020204" pitchFamily="34" charset="-122"/>
                        </a:rPr>
                        <a:t>表的名称</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45476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immutable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用于标识表是否为不可变表。当不可变表已存在数据时，不支持后续的插入数据操作。</a:t>
                      </a:r>
                      <a:endParaRPr lang="zh-CN" altLang="en-US" sz="1800" kern="100" dirty="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默认值为</a:t>
                      </a:r>
                      <a:r>
                        <a:rPr lang="en-US" altLang="zh-CN" sz="1800" kern="100" dirty="0">
                          <a:solidFill>
                            <a:srgbClr val="595959"/>
                          </a:solidFill>
                          <a:effectLst/>
                          <a:latin typeface="微软雅黑" panose="020B0503020204020204" pitchFamily="34" charset="-122"/>
                          <a:ea typeface="微软雅黑" panose="020B0503020204020204" pitchFamily="34" charset="-122"/>
                        </a:rPr>
                        <a:t>FALSE</a:t>
                      </a:r>
                      <a:r>
                        <a:rPr lang="zh-CN" altLang="en-US" sz="1800" kern="100" dirty="0">
                          <a:solidFill>
                            <a:srgbClr val="595959"/>
                          </a:solidFill>
                          <a:effectLst/>
                          <a:latin typeface="微软雅黑" panose="020B0503020204020204" pitchFamily="34" charset="-122"/>
                          <a:ea typeface="微软雅黑" panose="020B0503020204020204" pitchFamily="34" charset="-122"/>
                        </a:rPr>
                        <a:t>。若设为</a:t>
                      </a:r>
                      <a:r>
                        <a:rPr lang="en-US" altLang="zh-CN" sz="1800" kern="100" dirty="0">
                          <a:solidFill>
                            <a:srgbClr val="595959"/>
                          </a:solidFill>
                          <a:effectLst/>
                          <a:latin typeface="微软雅黑" panose="020B0503020204020204" pitchFamily="34" charset="-122"/>
                          <a:ea typeface="微软雅黑" panose="020B0503020204020204" pitchFamily="34" charset="-122"/>
                        </a:rPr>
                        <a:t>TRUE</a:t>
                      </a:r>
                      <a:r>
                        <a:rPr lang="zh-CN" altLang="en-US" sz="1800" kern="100" dirty="0">
                          <a:solidFill>
                            <a:srgbClr val="595959"/>
                          </a:solidFill>
                          <a:effectLst/>
                          <a:latin typeface="微软雅黑" panose="020B0503020204020204" pitchFamily="34" charset="-122"/>
                          <a:ea typeface="微软雅黑" panose="020B0503020204020204" pitchFamily="34" charset="-122"/>
                        </a:rPr>
                        <a:t>，则将表标识为不可变表</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17. TBLPROPERTIES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1025842" y="1996786"/>
          <a:ext cx="9821892" cy="4610012"/>
        </p:xfrm>
        <a:graphic>
          <a:graphicData uri="http://schemas.openxmlformats.org/drawingml/2006/table">
            <a:tbl>
              <a:tblPr>
                <a:tableStyleId>{5C22544A-7EE6-4342-B048-85BDC9FD1C3A}</a:tableStyleId>
              </a:tblPr>
              <a:tblGrid>
                <a:gridCol w="4277276"/>
                <a:gridCol w="5544616"/>
              </a:tblGrid>
              <a:tr h="758864">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预定义属性</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介绍</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58864">
                <a:tc>
                  <a:txBody>
                    <a:bodyPr/>
                    <a:lstStyle/>
                    <a:p>
                      <a:pPr algn="ctr">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orc.compress</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用于指定</a:t>
                      </a:r>
                      <a:r>
                        <a:rPr lang="en-US" altLang="zh-CN" sz="1600" kern="100" dirty="0">
                          <a:solidFill>
                            <a:srgbClr val="595959"/>
                          </a:solidFill>
                          <a:effectLst/>
                          <a:latin typeface="微软雅黑" panose="020B0503020204020204" pitchFamily="34" charset="-122"/>
                          <a:ea typeface="微软雅黑" panose="020B0503020204020204" pitchFamily="34" charset="-122"/>
                        </a:rPr>
                        <a:t>ORC</a:t>
                      </a:r>
                      <a:r>
                        <a:rPr lang="zh-CN" altLang="en-US" sz="1600" kern="100" dirty="0">
                          <a:solidFill>
                            <a:srgbClr val="595959"/>
                          </a:solidFill>
                          <a:effectLst/>
                          <a:latin typeface="微软雅黑" panose="020B0503020204020204" pitchFamily="34" charset="-122"/>
                          <a:ea typeface="微软雅黑" panose="020B0503020204020204" pitchFamily="34" charset="-122"/>
                        </a:rPr>
                        <a:t>文件格式的数据压缩算法。默认值为</a:t>
                      </a:r>
                      <a:r>
                        <a:rPr lang="en-US" altLang="zh-CN" sz="1600" kern="100" dirty="0">
                          <a:solidFill>
                            <a:srgbClr val="595959"/>
                          </a:solidFill>
                          <a:effectLst/>
                          <a:latin typeface="微软雅黑" panose="020B0503020204020204" pitchFamily="34" charset="-122"/>
                          <a:ea typeface="微软雅黑" panose="020B0503020204020204" pitchFamily="34" charset="-122"/>
                        </a:rPr>
                        <a:t>ZLIB</a:t>
                      </a:r>
                      <a:r>
                        <a:rPr lang="zh-CN" altLang="en-US" sz="1600" kern="100" dirty="0">
                          <a:solidFill>
                            <a:srgbClr val="595959"/>
                          </a:solidFill>
                          <a:effectLst/>
                          <a:latin typeface="微软雅黑" panose="020B0503020204020204" pitchFamily="34" charset="-122"/>
                          <a:ea typeface="微软雅黑" panose="020B0503020204020204" pitchFamily="34" charset="-122"/>
                        </a:rPr>
                        <a:t>，可选值包括</a:t>
                      </a:r>
                      <a:r>
                        <a:rPr lang="en-US" altLang="zh-CN" sz="1600" kern="100" dirty="0">
                          <a:solidFill>
                            <a:srgbClr val="595959"/>
                          </a:solidFill>
                          <a:effectLst/>
                          <a:latin typeface="微软雅黑" panose="020B0503020204020204" pitchFamily="34" charset="-122"/>
                          <a:ea typeface="微软雅黑" panose="020B0503020204020204" pitchFamily="34" charset="-122"/>
                        </a:rPr>
                        <a:t>NONE</a:t>
                      </a:r>
                      <a:r>
                        <a:rPr lang="zh-CN" altLang="en-US" sz="1600" kern="100" dirty="0">
                          <a:solidFill>
                            <a:srgbClr val="595959"/>
                          </a:solidFill>
                          <a:effectLst/>
                          <a:latin typeface="微软雅黑" panose="020B0503020204020204" pitchFamily="34" charset="-122"/>
                          <a:ea typeface="微软雅黑" panose="020B0503020204020204" pitchFamily="34" charset="-122"/>
                        </a:rPr>
                        <a:t>、</a:t>
                      </a:r>
                      <a:r>
                        <a:rPr lang="en-US" altLang="zh-CN" sz="1600" kern="100" dirty="0">
                          <a:solidFill>
                            <a:srgbClr val="595959"/>
                          </a:solidFill>
                          <a:effectLst/>
                          <a:latin typeface="微软雅黑" panose="020B0503020204020204" pitchFamily="34" charset="-122"/>
                          <a:ea typeface="微软雅黑" panose="020B0503020204020204" pitchFamily="34" charset="-122"/>
                        </a:rPr>
                        <a:t>ZSTD</a:t>
                      </a:r>
                      <a:r>
                        <a:rPr lang="zh-CN" altLang="en-US" sz="1600" kern="100" dirty="0">
                          <a:solidFill>
                            <a:srgbClr val="595959"/>
                          </a:solidFill>
                          <a:effectLst/>
                          <a:latin typeface="微软雅黑" panose="020B0503020204020204" pitchFamily="34" charset="-122"/>
                          <a:ea typeface="微软雅黑" panose="020B0503020204020204" pitchFamily="34" charset="-122"/>
                        </a:rPr>
                        <a:t>、</a:t>
                      </a:r>
                      <a:r>
                        <a:rPr lang="en-US" altLang="zh-CN" sz="1600" kern="100" dirty="0">
                          <a:solidFill>
                            <a:srgbClr val="595959"/>
                          </a:solidFill>
                          <a:effectLst/>
                          <a:latin typeface="微软雅黑" panose="020B0503020204020204" pitchFamily="34" charset="-122"/>
                          <a:ea typeface="微软雅黑" panose="020B0503020204020204" pitchFamily="34" charset="-122"/>
                        </a:rPr>
                        <a:t>SNAPPY</a:t>
                      </a:r>
                      <a:r>
                        <a:rPr lang="zh-CN" altLang="en-US" sz="1600" kern="100" dirty="0">
                          <a:solidFill>
                            <a:srgbClr val="595959"/>
                          </a:solidFill>
                          <a:effectLst/>
                          <a:latin typeface="微软雅黑" panose="020B0503020204020204" pitchFamily="34" charset="-122"/>
                          <a:ea typeface="微软雅黑" panose="020B0503020204020204" pitchFamily="34" charset="-122"/>
                        </a:rPr>
                        <a:t>、</a:t>
                      </a:r>
                      <a:r>
                        <a:rPr lang="en-US" altLang="zh-CN" sz="1600" kern="100" dirty="0">
                          <a:solidFill>
                            <a:srgbClr val="595959"/>
                          </a:solidFill>
                          <a:effectLst/>
                          <a:latin typeface="微软雅黑" panose="020B0503020204020204" pitchFamily="34" charset="-122"/>
                          <a:ea typeface="微软雅黑" panose="020B0503020204020204" pitchFamily="34" charset="-122"/>
                        </a:rPr>
                        <a:t>LZO</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altLang="zh-CN" sz="1600" kern="100" dirty="0">
                          <a:solidFill>
                            <a:srgbClr val="595959"/>
                          </a:solidFill>
                          <a:effectLst/>
                          <a:latin typeface="微软雅黑" panose="020B0503020204020204" pitchFamily="34" charset="-122"/>
                          <a:ea typeface="微软雅黑" panose="020B0503020204020204" pitchFamily="34" charset="-122"/>
                        </a:rPr>
                        <a:t>LZ4</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58864">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transactional</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用于控制表是否启用事务支持。默认值为</a:t>
                      </a:r>
                      <a:r>
                        <a:rPr lang="en-US" altLang="zh-CN" sz="1600" kern="100">
                          <a:solidFill>
                            <a:srgbClr val="595959"/>
                          </a:solidFill>
                          <a:effectLst/>
                          <a:latin typeface="微软雅黑" panose="020B0503020204020204" pitchFamily="34" charset="-122"/>
                          <a:ea typeface="微软雅黑" panose="020B0503020204020204" pitchFamily="34" charset="-122"/>
                        </a:rPr>
                        <a:t>FALSE</a:t>
                      </a:r>
                      <a:r>
                        <a:rPr lang="zh-CN" altLang="en-US" sz="1600" kern="100">
                          <a:solidFill>
                            <a:srgbClr val="595959"/>
                          </a:solidFill>
                          <a:effectLst/>
                          <a:latin typeface="微软雅黑" panose="020B0503020204020204" pitchFamily="34" charset="-122"/>
                          <a:ea typeface="微软雅黑" panose="020B0503020204020204" pitchFamily="34" charset="-122"/>
                        </a:rPr>
                        <a:t>。当将其设置为</a:t>
                      </a:r>
                      <a:r>
                        <a:rPr lang="en-US" altLang="zh-CN" sz="1600" kern="100">
                          <a:solidFill>
                            <a:srgbClr val="595959"/>
                          </a:solidFill>
                          <a:effectLst/>
                          <a:latin typeface="微软雅黑" panose="020B0503020204020204" pitchFamily="34" charset="-122"/>
                          <a:ea typeface="微软雅黑" panose="020B0503020204020204" pitchFamily="34" charset="-122"/>
                        </a:rPr>
                        <a:t>TRUE</a:t>
                      </a:r>
                      <a:r>
                        <a:rPr lang="zh-CN" altLang="en-US" sz="1600" kern="100">
                          <a:solidFill>
                            <a:srgbClr val="595959"/>
                          </a:solidFill>
                          <a:effectLst/>
                          <a:latin typeface="微软雅黑" panose="020B0503020204020204" pitchFamily="34" charset="-122"/>
                          <a:ea typeface="微软雅黑" panose="020B0503020204020204" pitchFamily="34" charset="-122"/>
                        </a:rPr>
                        <a:t>，表示启用事务支持，所创建的表即为事务表（</a:t>
                      </a:r>
                      <a:r>
                        <a:rPr lang="en-US" altLang="zh-CN" sz="1600" kern="100">
                          <a:solidFill>
                            <a:srgbClr val="595959"/>
                          </a:solidFill>
                          <a:effectLst/>
                          <a:latin typeface="微软雅黑" panose="020B0503020204020204" pitchFamily="34" charset="-122"/>
                          <a:ea typeface="微软雅黑" panose="020B0503020204020204" pitchFamily="34" charset="-122"/>
                        </a:rPr>
                        <a:t>ACID</a:t>
                      </a:r>
                      <a:r>
                        <a:rPr lang="zh-CN" altLang="en-US" sz="1600" kern="100">
                          <a:solidFill>
                            <a:srgbClr val="595959"/>
                          </a:solidFill>
                          <a:effectLst/>
                          <a:latin typeface="微软雅黑" panose="020B0503020204020204" pitchFamily="34" charset="-122"/>
                          <a:ea typeface="微软雅黑" panose="020B0503020204020204" pitchFamily="34" charset="-122"/>
                        </a:rPr>
                        <a:t>表）</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70363">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NO_AUTO_COMPACTION</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用于控制事务表是否禁用自动触发</a:t>
                      </a:r>
                      <a:r>
                        <a:rPr lang="en-US" sz="1600" kern="100" dirty="0">
                          <a:solidFill>
                            <a:srgbClr val="595959"/>
                          </a:solidFill>
                          <a:effectLst/>
                          <a:latin typeface="微软雅黑" panose="020B0503020204020204" pitchFamily="34" charset="-122"/>
                          <a:ea typeface="微软雅黑" panose="020B0503020204020204" pitchFamily="34" charset="-122"/>
                        </a:rPr>
                        <a:t>Minor Compaction</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Major Compaction。</a:t>
                      </a:r>
                      <a:r>
                        <a:rPr lang="zh-CN" altLang="en-US" sz="1600" kern="100" dirty="0">
                          <a:solidFill>
                            <a:srgbClr val="595959"/>
                          </a:solidFill>
                          <a:effectLst/>
                          <a:latin typeface="微软雅黑" panose="020B0503020204020204" pitchFamily="34" charset="-122"/>
                          <a:ea typeface="微软雅黑" panose="020B0503020204020204" pitchFamily="34" charset="-122"/>
                        </a:rPr>
                        <a:t>默认值为</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若设为</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则禁用自动触发，需要用户手动触发</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58864">
                <a:tc>
                  <a:txBody>
                    <a:bodyPr/>
                    <a:lstStyle/>
                    <a:p>
                      <a:pPr algn="ctr">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compactor.mapreduce.map.memory.mb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用于指定在执行合并任务时，</a:t>
                      </a:r>
                      <a:r>
                        <a:rPr lang="en-US" altLang="zh-CN" sz="1600" kern="100" dirty="0">
                          <a:solidFill>
                            <a:srgbClr val="595959"/>
                          </a:solidFill>
                          <a:effectLst/>
                          <a:latin typeface="微软雅黑" panose="020B0503020204020204" pitchFamily="34" charset="-122"/>
                          <a:ea typeface="微软雅黑" panose="020B0503020204020204" pitchFamily="34" charset="-122"/>
                        </a:rPr>
                        <a:t>Map</a:t>
                      </a:r>
                      <a:r>
                        <a:rPr lang="zh-CN" altLang="en-US" sz="1600" kern="100" dirty="0">
                          <a:solidFill>
                            <a:srgbClr val="595959"/>
                          </a:solidFill>
                          <a:effectLst/>
                          <a:latin typeface="微软雅黑" panose="020B0503020204020204" pitchFamily="34" charset="-122"/>
                          <a:ea typeface="微软雅黑" panose="020B0503020204020204" pitchFamily="34" charset="-122"/>
                        </a:rPr>
                        <a:t>任务所分配的内存大小。默认值依赖于</a:t>
                      </a:r>
                      <a:r>
                        <a:rPr lang="en-US" altLang="zh-CN" sz="1600" kern="100" dirty="0">
                          <a:solidFill>
                            <a:srgbClr val="595959"/>
                          </a:solidFill>
                          <a:effectLst/>
                          <a:latin typeface="微软雅黑" panose="020B0503020204020204" pitchFamily="34" charset="-122"/>
                          <a:ea typeface="微软雅黑" panose="020B0503020204020204" pitchFamily="34" charset="-122"/>
                        </a:rPr>
                        <a:t>Hadoop</a:t>
                      </a:r>
                      <a:r>
                        <a:rPr lang="zh-CN" altLang="en-US" sz="1600" kern="100" dirty="0">
                          <a:solidFill>
                            <a:srgbClr val="595959"/>
                          </a:solidFill>
                          <a:effectLst/>
                          <a:latin typeface="微软雅黑" panose="020B0503020204020204" pitchFamily="34" charset="-122"/>
                          <a:ea typeface="微软雅黑" panose="020B0503020204020204" pitchFamily="34" charset="-122"/>
                        </a:rPr>
                        <a:t>的相关配置</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17. TBLPROPERTIES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976327" y="2061642"/>
          <a:ext cx="10153128" cy="4461621"/>
        </p:xfrm>
        <a:graphic>
          <a:graphicData uri="http://schemas.openxmlformats.org/drawingml/2006/table">
            <a:tbl>
              <a:tblPr>
                <a:tableStyleId>{5C22544A-7EE6-4342-B048-85BDC9FD1C3A}</a:tableStyleId>
              </a:tblPr>
              <a:tblGrid>
                <a:gridCol w="4669731"/>
                <a:gridCol w="5483397"/>
              </a:tblGrid>
              <a:tr h="577332">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预定义属性</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介绍</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77332">
                <a:tc>
                  <a:txBody>
                    <a:bodyPr/>
                    <a:lstStyle/>
                    <a:p>
                      <a:pPr algn="ctr">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compactorthreshold.hive.compactor.delta.num.threshold</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用于设置自动触发</a:t>
                      </a:r>
                      <a:r>
                        <a:rPr lang="en-US" sz="1600" kern="100" dirty="0">
                          <a:solidFill>
                            <a:srgbClr val="595959"/>
                          </a:solidFill>
                          <a:effectLst/>
                          <a:latin typeface="微软雅黑" panose="020B0503020204020204" pitchFamily="34" charset="-122"/>
                          <a:ea typeface="微软雅黑" panose="020B0503020204020204" pitchFamily="34" charset="-122"/>
                        </a:rPr>
                        <a:t>Minor Compaction</a:t>
                      </a:r>
                      <a:r>
                        <a:rPr lang="zh-CN" altLang="en-US" sz="1600" kern="100" dirty="0">
                          <a:solidFill>
                            <a:srgbClr val="595959"/>
                          </a:solidFill>
                          <a:effectLst/>
                          <a:latin typeface="微软雅黑" panose="020B0503020204020204" pitchFamily="34" charset="-122"/>
                          <a:ea typeface="微软雅黑" panose="020B0503020204020204" pitchFamily="34" charset="-122"/>
                        </a:rPr>
                        <a:t>的增量文件数量，默认值为</a:t>
                      </a:r>
                      <a:r>
                        <a:rPr lang="en-US" altLang="zh-CN" sz="1600" kern="100" dirty="0">
                          <a:solidFill>
                            <a:srgbClr val="595959"/>
                          </a:solidFill>
                          <a:effectLst/>
                          <a:latin typeface="微软雅黑" panose="020B0503020204020204" pitchFamily="34" charset="-122"/>
                          <a:ea typeface="微软雅黑" panose="020B0503020204020204" pitchFamily="34" charset="-122"/>
                        </a:rPr>
                        <a:t>10 </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13048">
                <a:tc>
                  <a:txBody>
                    <a:bodyPr/>
                    <a:lstStyle/>
                    <a:p>
                      <a:pPr algn="ctr">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compactorthreshold.hive.compactor.delta.pct.threshold</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用于设置自动触发</a:t>
                      </a:r>
                      <a:r>
                        <a:rPr lang="en-US" sz="1600" kern="100">
                          <a:solidFill>
                            <a:srgbClr val="595959"/>
                          </a:solidFill>
                          <a:effectLst/>
                          <a:latin typeface="微软雅黑" panose="020B0503020204020204" pitchFamily="34" charset="-122"/>
                          <a:ea typeface="微软雅黑" panose="020B0503020204020204" pitchFamily="34" charset="-122"/>
                        </a:rPr>
                        <a:t>Major Compaction</a:t>
                      </a:r>
                      <a:r>
                        <a:rPr lang="zh-CN" altLang="en-US" sz="1600" kern="100">
                          <a:solidFill>
                            <a:srgbClr val="595959"/>
                          </a:solidFill>
                          <a:effectLst/>
                          <a:latin typeface="微软雅黑" panose="020B0503020204020204" pitchFamily="34" charset="-122"/>
                          <a:ea typeface="微软雅黑" panose="020B0503020204020204" pitchFamily="34" charset="-122"/>
                        </a:rPr>
                        <a:t>的增量文件大小占基础文件大小的百分比阈值，默认值为</a:t>
                      </a:r>
                      <a:r>
                        <a:rPr lang="en-US" altLang="zh-CN" sz="1600" kern="100">
                          <a:solidFill>
                            <a:srgbClr val="595959"/>
                          </a:solidFill>
                          <a:effectLst/>
                          <a:latin typeface="微软雅黑" panose="020B0503020204020204" pitchFamily="34" charset="-122"/>
                          <a:ea typeface="微软雅黑" panose="020B0503020204020204" pitchFamily="34" charset="-122"/>
                        </a:rPr>
                        <a:t>0.1</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49663">
                <a:tc>
                  <a:txBody>
                    <a:bodyPr/>
                    <a:lstStyle/>
                    <a:p>
                      <a:pPr algn="ctr">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auto.purge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用于控制删除表、删除分区、清空表或覆盖插入时，是否跳过</a:t>
                      </a:r>
                      <a:r>
                        <a:rPr lang="en-US" altLang="zh-CN" sz="1600" kern="100" dirty="0">
                          <a:solidFill>
                            <a:srgbClr val="595959"/>
                          </a:solidFill>
                          <a:effectLst/>
                          <a:latin typeface="微软雅黑" panose="020B0503020204020204" pitchFamily="34" charset="-122"/>
                          <a:ea typeface="微软雅黑" panose="020B0503020204020204" pitchFamily="34" charset="-122"/>
                        </a:rPr>
                        <a:t>HDFS</a:t>
                      </a:r>
                      <a:r>
                        <a:rPr lang="zh-CN" altLang="en-US" sz="1600" kern="100" dirty="0">
                          <a:solidFill>
                            <a:srgbClr val="595959"/>
                          </a:solidFill>
                          <a:effectLst/>
                          <a:latin typeface="微软雅黑" panose="020B0503020204020204" pitchFamily="34" charset="-122"/>
                          <a:ea typeface="微软雅黑" panose="020B0503020204020204" pitchFamily="34" charset="-122"/>
                        </a:rPr>
                        <a:t>回收站，直接删除数据文件。默认值为</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。若设为</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，则直接删除数据文件</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49663">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external.table.purge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600" kern="100" dirty="0">
                          <a:solidFill>
                            <a:srgbClr val="595959"/>
                          </a:solidFill>
                          <a:effectLst/>
                          <a:latin typeface="微软雅黑" panose="020B0503020204020204" pitchFamily="34" charset="-122"/>
                          <a:ea typeface="微软雅黑" panose="020B0503020204020204" pitchFamily="34" charset="-122"/>
                        </a:rPr>
                        <a:t>Hive 4.0</a:t>
                      </a:r>
                      <a:r>
                        <a:rPr lang="zh-CN" altLang="en-US" sz="1600" kern="100" dirty="0">
                          <a:solidFill>
                            <a:srgbClr val="595959"/>
                          </a:solidFill>
                          <a:effectLst/>
                          <a:latin typeface="微软雅黑" panose="020B0503020204020204" pitchFamily="34" charset="-122"/>
                          <a:ea typeface="微软雅黑" panose="020B0503020204020204" pitchFamily="34" charset="-122"/>
                        </a:rPr>
                        <a:t>新增属性，控制删除外部表时是否一并删除其对应的数据文件。默认值为</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。若设为</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，则删除表的同时删除其对应的数据文件</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18. AS</a:t>
            </a:r>
            <a:r>
              <a:rPr lang="zh-CN" altLang="en-US" sz="1800" dirty="0">
                <a:solidFill>
                  <a:srgbClr val="595959"/>
                </a:solidFill>
                <a:latin typeface="微软雅黑" panose="020B0503020204020204" pitchFamily="34" charset="-122"/>
                <a:ea typeface="微软雅黑" panose="020B0503020204020204" pitchFamily="34" charset="-122"/>
              </a:rPr>
              <a:t>（可选）</a:t>
            </a:r>
            <a:r>
              <a:rPr lang="en-US" altLang="zh-CN" sz="1800" dirty="0">
                <a:solidFill>
                  <a:srgbClr val="595959"/>
                </a:solidFill>
                <a:latin typeface="微软雅黑" panose="020B0503020204020204" pitchFamily="34" charset="-122"/>
                <a:ea typeface="微软雅黑" panose="020B0503020204020204" pitchFamily="34" charset="-122"/>
              </a:rPr>
              <a:t>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6" name="文本框 1"/>
          <p:cNvSpPr txBox="1"/>
          <p:nvPr/>
        </p:nvSpPr>
        <p:spPr>
          <a:xfrm>
            <a:off x="1025842" y="1845618"/>
            <a:ext cx="4709324"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常用</a:t>
            </a:r>
            <a:r>
              <a:rPr lang="zh-CN" altLang="en-US" sz="2000" dirty="0">
                <a:solidFill>
                  <a:srgbClr val="1369B2"/>
                </a:solidFill>
                <a:latin typeface="微软雅黑" panose="020B0503020204020204" pitchFamily="34" charset="-122"/>
                <a:ea typeface="微软雅黑" panose="020B0503020204020204" pitchFamily="34" charset="-122"/>
              </a:rPr>
              <a:t>预定义属性</a:t>
            </a:r>
            <a:r>
              <a:rPr lang="zh-CN" altLang="en-US" sz="2000" dirty="0">
                <a:solidFill>
                  <a:srgbClr val="595959"/>
                </a:solidFill>
                <a:latin typeface="微软雅黑" panose="020B0503020204020204" pitchFamily="34" charset="-122"/>
                <a:ea typeface="微软雅黑" panose="020B0503020204020204" pitchFamily="34" charset="-122"/>
              </a:rPr>
              <a:t>的介绍如表。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矩形: 圆角 6"/>
          <p:cNvSpPr/>
          <p:nvPr/>
        </p:nvSpPr>
        <p:spPr>
          <a:xfrm>
            <a:off x="1025842" y="2966357"/>
            <a:ext cx="6149484" cy="3127733"/>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8" name="文本框 1"/>
          <p:cNvSpPr txBox="1"/>
          <p:nvPr/>
        </p:nvSpPr>
        <p:spPr>
          <a:xfrm>
            <a:off x="1400284" y="3501802"/>
            <a:ext cx="5400600"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AS</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用于在创建表时，通过执行</a:t>
            </a:r>
            <a:r>
              <a:rPr lang="zh-CN" altLang="en-US" sz="2000" dirty="0">
                <a:solidFill>
                  <a:srgbClr val="1369B2"/>
                </a:solidFill>
                <a:latin typeface="微软雅黑" panose="020B0503020204020204" pitchFamily="34" charset="-122"/>
                <a:ea typeface="微软雅黑" panose="020B0503020204020204" pitchFamily="34" charset="-122"/>
              </a:rPr>
              <a:t>指定的</a:t>
            </a:r>
            <a:r>
              <a:rPr lang="en-US" altLang="zh-CN" sz="2000" dirty="0">
                <a:solidFill>
                  <a:srgbClr val="1369B2"/>
                </a:solidFill>
                <a:latin typeface="微软雅黑" panose="020B0503020204020204" pitchFamily="34" charset="-122"/>
                <a:ea typeface="微软雅黑" panose="020B0503020204020204" pitchFamily="34" charset="-122"/>
              </a:rPr>
              <a:t>SELECT</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，将查询结果直接作为表的数据进行加载。常用于基于已有数据快速创建并初始化新表，实现建表与数据填充的合并操作。</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7416306" y="2750332"/>
            <a:ext cx="3764321" cy="356240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原创设计师QQ598969553          _4"/>
          <p:cNvSpPr/>
          <p:nvPr/>
        </p:nvSpPr>
        <p:spPr>
          <a:xfrm>
            <a:off x="1016381" y="2438888"/>
            <a:ext cx="1047942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 4.1.0</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中，若创建的内部表未启用事务支持，系统会默认将其转换为</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外部表</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，并将属性</a:t>
            </a: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external.table.purge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设为</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TRUE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，以保持删除行为与内部表一致，即在删除元数据的同时删除对应的数据文件。</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30" name="图形 28" descr="灯泡和齿轮"/>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18213" y="1249804"/>
            <a:ext cx="944034" cy="944034"/>
          </a:xfrm>
          <a:prstGeom prst="rect">
            <a:avLst/>
          </a:prstGeom>
        </p:spPr>
      </p:pic>
      <p:sp>
        <p:nvSpPr>
          <p:cNvPr id="31" name="矩形 30"/>
          <p:cNvSpPr/>
          <p:nvPr/>
        </p:nvSpPr>
        <p:spPr>
          <a:xfrm>
            <a:off x="2096810" y="1386541"/>
            <a:ext cx="3173714"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35"/>
          <p:cNvSpPr txBox="1"/>
          <p:nvPr/>
        </p:nvSpPr>
        <p:spPr>
          <a:xfrm>
            <a:off x="2206774" y="1485578"/>
            <a:ext cx="2952328" cy="461665"/>
          </a:xfrm>
          <a:prstGeom prst="rect">
            <a:avLst/>
          </a:prstGeom>
          <a:solidFill>
            <a:srgbClr val="C00000"/>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内部表转换为外部表</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5375126" y="1386541"/>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562855" y="1386541"/>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CREATE TABLE</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3" name="图片 12"/>
          <p:cNvPicPr>
            <a:picLocks noChangeAspect="1"/>
          </p:cNvPicPr>
          <p:nvPr/>
        </p:nvPicPr>
        <p:blipFill>
          <a:blip r:embed="rId3"/>
          <a:stretch>
            <a:fillRect/>
          </a:stretch>
        </p:blipFill>
        <p:spPr>
          <a:xfrm>
            <a:off x="8543478" y="3573810"/>
            <a:ext cx="2880320" cy="285824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77866"/>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掌握表操作，能够熟练使用</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语句实现表的创建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523489"/>
            <a:ext cx="5927055"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通过上一节的学习，读者已对</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中的建表语句</a:t>
            </a:r>
            <a:r>
              <a:rPr lang="en-US" altLang="zh-CN" sz="2000" dirty="0">
                <a:solidFill>
                  <a:srgbClr val="1369B2"/>
                </a:solidFill>
                <a:latin typeface="微软雅黑" panose="020B0503020204020204" pitchFamily="34" charset="-122"/>
                <a:ea typeface="微软雅黑" panose="020B0503020204020204" pitchFamily="34" charset="-122"/>
              </a:rPr>
              <a:t>CREATE TABLE</a:t>
            </a:r>
            <a:r>
              <a:rPr lang="zh-CN" altLang="en-US" sz="2000" dirty="0">
                <a:solidFill>
                  <a:srgbClr val="595959"/>
                </a:solidFill>
                <a:latin typeface="微软雅黑" panose="020B0503020204020204" pitchFamily="34" charset="-122"/>
                <a:ea typeface="微软雅黑" panose="020B0503020204020204" pitchFamily="34" charset="-122"/>
              </a:rPr>
              <a:t>有了初步了解。本节将进一步演示</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中创建表的基本操作，包括</a:t>
            </a:r>
            <a:r>
              <a:rPr lang="zh-CN" altLang="en-US" sz="2000" dirty="0">
                <a:solidFill>
                  <a:srgbClr val="1369B2"/>
                </a:solidFill>
                <a:latin typeface="微软雅黑" panose="020B0503020204020204" pitchFamily="34" charset="-122"/>
                <a:ea typeface="微软雅黑" panose="020B0503020204020204" pitchFamily="34" charset="-122"/>
              </a:rPr>
              <a:t>内部表</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外部表</a:t>
            </a:r>
            <a:r>
              <a:rPr lang="zh-CN" altLang="en-US" sz="2000" dirty="0">
                <a:solidFill>
                  <a:srgbClr val="595959"/>
                </a:solidFill>
                <a:latin typeface="微软雅黑" panose="020B0503020204020204" pitchFamily="34" charset="-122"/>
                <a:ea typeface="微软雅黑" panose="020B0503020204020204" pitchFamily="34" charset="-122"/>
              </a:rPr>
              <a:t>的创建。</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8"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590" y="773081"/>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834884" y="2133650"/>
            <a:ext cx="6168066" cy="2664296"/>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519142" y="2025820"/>
            <a:ext cx="5040560"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中构建</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运行所需的元数据表结构时，系统默认将表的字符集设置为</a:t>
            </a:r>
            <a:r>
              <a:rPr lang="en-US" altLang="zh-CN" sz="2000" dirty="0">
                <a:solidFill>
                  <a:srgbClr val="1369B2"/>
                </a:solidFill>
                <a:latin typeface="微软雅黑" panose="020B0503020204020204" pitchFamily="34" charset="-122"/>
                <a:ea typeface="微软雅黑" panose="020B0503020204020204" pitchFamily="34" charset="-122"/>
              </a:rPr>
              <a:t>latin1</a:t>
            </a:r>
            <a:r>
              <a:rPr lang="zh-CN" altLang="en-US" sz="2000" dirty="0">
                <a:solidFill>
                  <a:srgbClr val="595959"/>
                </a:solidFill>
                <a:latin typeface="微软雅黑" panose="020B0503020204020204" pitchFamily="34" charset="-122"/>
                <a:ea typeface="微软雅黑" panose="020B0503020204020204" pitchFamily="34" charset="-122"/>
              </a:rPr>
              <a:t>。这将导致当用户在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中创建表并指定</a:t>
            </a:r>
            <a:r>
              <a:rPr lang="zh-CN" altLang="en-US" sz="2000" dirty="0">
                <a:solidFill>
                  <a:srgbClr val="1369B2"/>
                </a:solidFill>
                <a:latin typeface="微软雅黑" panose="020B0503020204020204" pitchFamily="34" charset="-122"/>
                <a:ea typeface="微软雅黑" panose="020B0503020204020204" pitchFamily="34" charset="-122"/>
              </a:rPr>
              <a:t>中文描述信息</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属性</a:t>
            </a:r>
            <a:r>
              <a:rPr lang="zh-CN" altLang="en-US" sz="2000" dirty="0">
                <a:solidFill>
                  <a:srgbClr val="595959"/>
                </a:solidFill>
                <a:latin typeface="微软雅黑" panose="020B0503020204020204" pitchFamily="34" charset="-122"/>
                <a:ea typeface="微软雅黑" panose="020B0503020204020204" pitchFamily="34" charset="-122"/>
              </a:rPr>
              <a:t>时，出现乱码问题。为解决该问题，需要在</a:t>
            </a:r>
            <a:r>
              <a:rPr lang="en-US" altLang="zh-CN" sz="2000" dirty="0">
                <a:solidFill>
                  <a:srgbClr val="595959"/>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中存储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元数据的</a:t>
            </a:r>
            <a:r>
              <a:rPr lang="en-US" altLang="zh-CN" sz="2000" dirty="0">
                <a:solidFill>
                  <a:srgbClr val="595959"/>
                </a:solidFill>
                <a:latin typeface="微软雅黑" panose="020B0503020204020204" pitchFamily="34" charset="-122"/>
                <a:ea typeface="微软雅黑" panose="020B0503020204020204" pitchFamily="34" charset="-122"/>
              </a:rPr>
              <a:t>remote</a:t>
            </a:r>
            <a:r>
              <a:rPr lang="zh-CN" altLang="en-US" sz="2000" dirty="0">
                <a:solidFill>
                  <a:srgbClr val="595959"/>
                </a:solidFill>
                <a:latin typeface="微软雅黑" panose="020B0503020204020204" pitchFamily="34" charset="-122"/>
                <a:ea typeface="微软雅黑" panose="020B0503020204020204" pitchFamily="34" charset="-122"/>
              </a:rPr>
              <a:t>数据库执行如下操作。</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13470"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341562"/>
            <a:ext cx="10441160"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1</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COLUMNS_V2</a:t>
            </a:r>
            <a:r>
              <a:rPr lang="zh-CN" altLang="en-US" sz="2000" dirty="0">
                <a:solidFill>
                  <a:srgbClr val="595959"/>
                </a:solidFill>
                <a:latin typeface="微软雅黑" panose="020B0503020204020204" pitchFamily="34" charset="-122"/>
                <a:ea typeface="微软雅黑" panose="020B0503020204020204" pitchFamily="34" charset="-122"/>
              </a:rPr>
              <a:t>表中的</a:t>
            </a:r>
            <a:r>
              <a:rPr lang="en-US" altLang="zh-CN" sz="2000" dirty="0">
                <a:solidFill>
                  <a:srgbClr val="1369B2"/>
                </a:solidFill>
                <a:latin typeface="微软雅黑" panose="020B0503020204020204" pitchFamily="34" charset="-122"/>
                <a:ea typeface="微软雅黑" panose="020B0503020204020204" pitchFamily="34" charset="-122"/>
              </a:rPr>
              <a:t>COMMENT</a:t>
            </a:r>
            <a:r>
              <a:rPr lang="zh-CN" altLang="en-US" sz="2000" dirty="0">
                <a:solidFill>
                  <a:srgbClr val="1369B2"/>
                </a:solidFill>
                <a:latin typeface="微软雅黑" panose="020B0503020204020204" pitchFamily="34" charset="-122"/>
                <a:ea typeface="微软雅黑" panose="020B0503020204020204" pitchFamily="34" charset="-122"/>
              </a:rPr>
              <a:t>字段</a:t>
            </a:r>
            <a:r>
              <a:rPr lang="zh-CN" altLang="en-US" sz="2000" dirty="0">
                <a:solidFill>
                  <a:srgbClr val="595959"/>
                </a:solidFill>
                <a:latin typeface="微软雅黑" panose="020B0503020204020204" pitchFamily="34" charset="-122"/>
                <a:ea typeface="微软雅黑" panose="020B0503020204020204" pitchFamily="34" charset="-122"/>
              </a:rPr>
              <a:t>用于存储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表中字段的描述信息。因此，需要将</a:t>
            </a:r>
            <a:r>
              <a:rPr lang="en-US" altLang="zh-CN" sz="2000" dirty="0">
                <a:solidFill>
                  <a:srgbClr val="595959"/>
                </a:solidFill>
                <a:latin typeface="微软雅黑" panose="020B0503020204020204" pitchFamily="34" charset="-122"/>
                <a:ea typeface="微软雅黑" panose="020B0503020204020204" pitchFamily="34" charset="-122"/>
              </a:rPr>
              <a:t>COMMENT</a:t>
            </a:r>
            <a:r>
              <a:rPr lang="zh-CN" altLang="en-US" sz="2000" dirty="0">
                <a:solidFill>
                  <a:srgbClr val="595959"/>
                </a:solidFill>
                <a:latin typeface="微软雅黑" panose="020B0503020204020204" pitchFamily="34" charset="-122"/>
                <a:ea typeface="微软雅黑" panose="020B0503020204020204" pitchFamily="34" charset="-122"/>
              </a:rPr>
              <a:t>字段的字符集和排序规则修改为</a:t>
            </a:r>
            <a:r>
              <a:rPr lang="en-US" altLang="zh-CN" sz="2000" dirty="0">
                <a:solidFill>
                  <a:srgbClr val="1369B2"/>
                </a:solidFill>
                <a:latin typeface="微软雅黑" panose="020B0503020204020204" pitchFamily="34" charset="-122"/>
                <a:ea typeface="微软雅黑" panose="020B0503020204020204" pitchFamily="34" charset="-122"/>
              </a:rPr>
              <a:t>utf8mb4</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utf8mb4_unicode_ci</a:t>
            </a:r>
            <a:r>
              <a:rPr lang="zh-CN" altLang="en-US" sz="2000" dirty="0">
                <a:solidFill>
                  <a:srgbClr val="595959"/>
                </a:solidFill>
                <a:latin typeface="微软雅黑" panose="020B0503020204020204" pitchFamily="34" charset="-122"/>
                <a:ea typeface="微软雅黑" panose="020B0503020204020204" pitchFamily="34" charset="-122"/>
              </a:rPr>
              <a:t>，以确保中文内容能够正常存储与显示。在虚拟机</a:t>
            </a:r>
            <a:r>
              <a:rPr lang="en-US" altLang="zh-CN" sz="2000" dirty="0">
                <a:solidFill>
                  <a:srgbClr val="595959"/>
                </a:solidFill>
                <a:latin typeface="微软雅黑" panose="020B0503020204020204" pitchFamily="34" charset="-122"/>
                <a:ea typeface="微软雅黑" panose="020B0503020204020204" pitchFamily="34" charset="-122"/>
              </a:rPr>
              <a:t>Node03</a:t>
            </a:r>
            <a:r>
              <a:rPr lang="zh-CN" altLang="en-US" sz="2000" dirty="0">
                <a:solidFill>
                  <a:srgbClr val="595959"/>
                </a:solidFill>
                <a:latin typeface="微软雅黑" panose="020B0503020204020204" pitchFamily="34" charset="-122"/>
                <a:ea typeface="微软雅黑" panose="020B0503020204020204" pitchFamily="34" charset="-122"/>
              </a:rPr>
              <a:t>中使用</a:t>
            </a:r>
            <a:r>
              <a:rPr lang="en-US" altLang="zh-CN" sz="2000" dirty="0">
                <a:solidFill>
                  <a:srgbClr val="1369B2"/>
                </a:solidFill>
                <a:latin typeface="微软雅黑" panose="020B0503020204020204" pitchFamily="34" charset="-122"/>
                <a:ea typeface="微软雅黑" panose="020B0503020204020204" pitchFamily="34" charset="-122"/>
              </a:rPr>
              <a:t>root</a:t>
            </a:r>
            <a:r>
              <a:rPr lang="zh-CN" altLang="en-US" sz="2000" dirty="0">
                <a:solidFill>
                  <a:srgbClr val="595959"/>
                </a:solidFill>
                <a:latin typeface="微软雅黑" panose="020B0503020204020204" pitchFamily="34" charset="-122"/>
                <a:ea typeface="微软雅黑" panose="020B0503020204020204" pitchFamily="34" charset="-122"/>
              </a:rPr>
              <a:t>用户登录</a:t>
            </a:r>
            <a:r>
              <a:rPr lang="en-US" altLang="zh-CN" sz="2000" dirty="0">
                <a:solidFill>
                  <a:srgbClr val="1369B2"/>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命令行界面执行如下命令。</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1176096" y="3681907"/>
            <a:ext cx="10136092" cy="22681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558702" y="4005858"/>
            <a:ext cx="7272807"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remote.COLUMNS_V2</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MODIFY COLUMN `COMMENT` VARCHAR(4000)</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CHARACTER SET utf8mb4</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COLLATE utf8mb4_unicode_ci;</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341562"/>
            <a:ext cx="10441160"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2</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TABLE_PARAMS</a:t>
            </a:r>
            <a:r>
              <a:rPr lang="zh-CN" altLang="en-US" sz="2000" dirty="0">
                <a:solidFill>
                  <a:srgbClr val="595959"/>
                </a:solidFill>
                <a:latin typeface="微软雅黑" panose="020B0503020204020204" pitchFamily="34" charset="-122"/>
                <a:ea typeface="微软雅黑" panose="020B0503020204020204" pitchFamily="34" charset="-122"/>
              </a:rPr>
              <a:t>表中的</a:t>
            </a:r>
            <a:r>
              <a:rPr lang="en-US" altLang="zh-CN" sz="2000" dirty="0">
                <a:solidFill>
                  <a:srgbClr val="1369B2"/>
                </a:solidFill>
                <a:latin typeface="微软雅黑" panose="020B0503020204020204" pitchFamily="34" charset="-122"/>
                <a:ea typeface="微软雅黑" panose="020B0503020204020204" pitchFamily="34" charset="-122"/>
              </a:rPr>
              <a:t>PARAM_KEY</a:t>
            </a:r>
            <a:r>
              <a:rPr lang="zh-CN" altLang="en-US" sz="2000" dirty="0">
                <a:solidFill>
                  <a:srgbClr val="1369B2"/>
                </a:solidFill>
                <a:latin typeface="微软雅黑" panose="020B0503020204020204" pitchFamily="34" charset="-122"/>
                <a:ea typeface="微软雅黑" panose="020B0503020204020204" pitchFamily="34" charset="-122"/>
              </a:rPr>
              <a:t>字段</a:t>
            </a:r>
            <a:r>
              <a:rPr lang="zh-CN" altLang="en-US" sz="2000" dirty="0">
                <a:solidFill>
                  <a:srgbClr val="595959"/>
                </a:solidFill>
                <a:latin typeface="微软雅黑" panose="020B0503020204020204" pitchFamily="34" charset="-122"/>
                <a:ea typeface="微软雅黑" panose="020B0503020204020204" pitchFamily="34" charset="-122"/>
              </a:rPr>
              <a:t>用于</a:t>
            </a:r>
            <a:r>
              <a:rPr lang="zh-CN" altLang="en-US" sz="2000" dirty="0">
                <a:solidFill>
                  <a:srgbClr val="1369B2"/>
                </a:solidFill>
                <a:latin typeface="微软雅黑" panose="020B0503020204020204" pitchFamily="34" charset="-122"/>
                <a:ea typeface="微软雅黑" panose="020B0503020204020204" pitchFamily="34" charset="-122"/>
              </a:rPr>
              <a:t>存储表的属性名称</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PARAM_VALUE</a:t>
            </a:r>
            <a:r>
              <a:rPr lang="zh-CN" altLang="en-US" sz="2000" dirty="0">
                <a:solidFill>
                  <a:srgbClr val="595959"/>
                </a:solidFill>
                <a:latin typeface="微软雅黑" panose="020B0503020204020204" pitchFamily="34" charset="-122"/>
                <a:ea typeface="微软雅黑" panose="020B0503020204020204" pitchFamily="34" charset="-122"/>
              </a:rPr>
              <a:t>字段用于存储表的</a:t>
            </a:r>
            <a:r>
              <a:rPr lang="zh-CN" altLang="en-US" sz="2000" dirty="0">
                <a:solidFill>
                  <a:srgbClr val="1369B2"/>
                </a:solidFill>
                <a:latin typeface="微软雅黑" panose="020B0503020204020204" pitchFamily="34" charset="-122"/>
                <a:ea typeface="微软雅黑" panose="020B0503020204020204" pitchFamily="34" charset="-122"/>
              </a:rPr>
              <a:t>属性值</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描述信息</a:t>
            </a:r>
            <a:r>
              <a:rPr lang="zh-CN" altLang="en-US" sz="2000" dirty="0">
                <a:solidFill>
                  <a:srgbClr val="595959"/>
                </a:solidFill>
                <a:latin typeface="微软雅黑" panose="020B0503020204020204" pitchFamily="34" charset="-122"/>
                <a:ea typeface="微软雅黑" panose="020B0503020204020204" pitchFamily="34" charset="-122"/>
              </a:rPr>
              <a:t>。因此，需要将这两个字段的</a:t>
            </a:r>
            <a:r>
              <a:rPr lang="zh-CN" altLang="en-US" sz="2000" dirty="0">
                <a:solidFill>
                  <a:srgbClr val="1369B2"/>
                </a:solidFill>
                <a:latin typeface="微软雅黑" panose="020B0503020204020204" pitchFamily="34" charset="-122"/>
                <a:ea typeface="微软雅黑" panose="020B0503020204020204" pitchFamily="34" charset="-122"/>
              </a:rPr>
              <a:t>字符集</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排序规则</a:t>
            </a:r>
            <a:r>
              <a:rPr lang="zh-CN" altLang="en-US" sz="2000" dirty="0">
                <a:solidFill>
                  <a:srgbClr val="595959"/>
                </a:solidFill>
                <a:latin typeface="微软雅黑" panose="020B0503020204020204" pitchFamily="34" charset="-122"/>
                <a:ea typeface="微软雅黑" panose="020B0503020204020204" pitchFamily="34" charset="-122"/>
              </a:rPr>
              <a:t>修改为</a:t>
            </a:r>
            <a:r>
              <a:rPr lang="en-US" altLang="zh-CN" sz="2000" dirty="0">
                <a:solidFill>
                  <a:srgbClr val="1369B2"/>
                </a:solidFill>
                <a:latin typeface="微软雅黑" panose="020B0503020204020204" pitchFamily="34" charset="-122"/>
                <a:ea typeface="微软雅黑" panose="020B0503020204020204" pitchFamily="34" charset="-122"/>
              </a:rPr>
              <a:t>utf8mb4</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utf8mb4_unicode_ci</a:t>
            </a:r>
            <a:r>
              <a:rPr lang="zh-CN" altLang="en-US" sz="2000" dirty="0">
                <a:solidFill>
                  <a:srgbClr val="595959"/>
                </a:solidFill>
                <a:latin typeface="微软雅黑" panose="020B0503020204020204" pitchFamily="34" charset="-122"/>
                <a:ea typeface="微软雅黑" panose="020B0503020204020204" pitchFamily="34" charset="-122"/>
              </a:rPr>
              <a:t>，以确保中文内容能够正常存储与显示。在虚拟机</a:t>
            </a:r>
            <a:r>
              <a:rPr lang="en-US" altLang="zh-CN" sz="2000" dirty="0">
                <a:solidFill>
                  <a:srgbClr val="595959"/>
                </a:solidFill>
                <a:latin typeface="微软雅黑" panose="020B0503020204020204" pitchFamily="34" charset="-122"/>
                <a:ea typeface="微软雅黑" panose="020B0503020204020204" pitchFamily="34" charset="-122"/>
              </a:rPr>
              <a:t>Node03</a:t>
            </a:r>
            <a:r>
              <a:rPr lang="zh-CN" altLang="en-US" sz="2000" dirty="0">
                <a:solidFill>
                  <a:srgbClr val="595959"/>
                </a:solidFill>
                <a:latin typeface="微软雅黑" panose="020B0503020204020204" pitchFamily="34" charset="-122"/>
                <a:ea typeface="微软雅黑" panose="020B0503020204020204" pitchFamily="34" charset="-122"/>
              </a:rPr>
              <a:t>中使用</a:t>
            </a:r>
            <a:r>
              <a:rPr lang="en-US" altLang="zh-CN" sz="2000" dirty="0">
                <a:solidFill>
                  <a:srgbClr val="595959"/>
                </a:solidFill>
                <a:latin typeface="微软雅黑" panose="020B0503020204020204" pitchFamily="34" charset="-122"/>
                <a:ea typeface="微软雅黑" panose="020B0503020204020204" pitchFamily="34" charset="-122"/>
              </a:rPr>
              <a:t>root</a:t>
            </a:r>
            <a:r>
              <a:rPr lang="zh-CN" altLang="en-US" sz="2000" dirty="0">
                <a:solidFill>
                  <a:srgbClr val="595959"/>
                </a:solidFill>
                <a:latin typeface="微软雅黑" panose="020B0503020204020204" pitchFamily="34" charset="-122"/>
                <a:ea typeface="微软雅黑" panose="020B0503020204020204" pitchFamily="34" charset="-122"/>
              </a:rPr>
              <a:t>用户登录</a:t>
            </a:r>
            <a:r>
              <a:rPr lang="en-US" altLang="zh-CN" sz="2000" dirty="0">
                <a:solidFill>
                  <a:srgbClr val="595959"/>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命令行界面执行如下命令。</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1054646" y="3501803"/>
            <a:ext cx="10257542" cy="24482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486694" y="3665488"/>
            <a:ext cx="7272807"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remote.TABLE_PARAMS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MODIFY COLUMN `PARAM_KEY`   VARCHAR(256)  CHARACTER SET utf8mb4 COLLATE utf8mb4_unicode_ci,</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MODIFY COLUMN `PARAM_VALUE`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mediumtext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CHARACTER SET utf8mb4 COLLATE utf8mb4_unicode_ci;</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341562"/>
            <a:ext cx="10441160"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3</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PARTITION_KEYS</a:t>
            </a:r>
            <a:r>
              <a:rPr lang="zh-CN" altLang="en-US" sz="2000" dirty="0">
                <a:solidFill>
                  <a:srgbClr val="595959"/>
                </a:solidFill>
                <a:latin typeface="微软雅黑" panose="020B0503020204020204" pitchFamily="34" charset="-122"/>
                <a:ea typeface="微软雅黑" panose="020B0503020204020204" pitchFamily="34" charset="-122"/>
              </a:rPr>
              <a:t>表中的</a:t>
            </a:r>
            <a:r>
              <a:rPr lang="en-US" altLang="zh-CN" sz="2000" dirty="0">
                <a:solidFill>
                  <a:srgbClr val="1369B2"/>
                </a:solidFill>
                <a:latin typeface="微软雅黑" panose="020B0503020204020204" pitchFamily="34" charset="-122"/>
                <a:ea typeface="微软雅黑" panose="020B0503020204020204" pitchFamily="34" charset="-122"/>
              </a:rPr>
              <a:t>PKEY_COMMENT</a:t>
            </a:r>
            <a:r>
              <a:rPr lang="zh-CN" altLang="en-US" sz="2000" dirty="0">
                <a:solidFill>
                  <a:srgbClr val="595959"/>
                </a:solidFill>
                <a:latin typeface="微软雅黑" panose="020B0503020204020204" pitchFamily="34" charset="-122"/>
                <a:ea typeface="微软雅黑" panose="020B0503020204020204" pitchFamily="34" charset="-122"/>
              </a:rPr>
              <a:t>字段用于存储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表中分区字段的描述信息。因此，需要将</a:t>
            </a:r>
            <a:r>
              <a:rPr lang="en-US" altLang="zh-CN" sz="2000" dirty="0">
                <a:solidFill>
                  <a:srgbClr val="1369B2"/>
                </a:solidFill>
                <a:latin typeface="微软雅黑" panose="020B0503020204020204" pitchFamily="34" charset="-122"/>
                <a:ea typeface="微软雅黑" panose="020B0503020204020204" pitchFamily="34" charset="-122"/>
              </a:rPr>
              <a:t>PKEY_COMMENT</a:t>
            </a:r>
            <a:r>
              <a:rPr lang="zh-CN" altLang="en-US" sz="2000" dirty="0">
                <a:solidFill>
                  <a:srgbClr val="595959"/>
                </a:solidFill>
                <a:latin typeface="微软雅黑" panose="020B0503020204020204" pitchFamily="34" charset="-122"/>
                <a:ea typeface="微软雅黑" panose="020B0503020204020204" pitchFamily="34" charset="-122"/>
              </a:rPr>
              <a:t>字段的</a:t>
            </a:r>
            <a:r>
              <a:rPr lang="zh-CN" altLang="en-US" sz="2000" dirty="0">
                <a:solidFill>
                  <a:srgbClr val="1369B2"/>
                </a:solidFill>
                <a:latin typeface="微软雅黑" panose="020B0503020204020204" pitchFamily="34" charset="-122"/>
                <a:ea typeface="微软雅黑" panose="020B0503020204020204" pitchFamily="34" charset="-122"/>
              </a:rPr>
              <a:t>字符集</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排序规则</a:t>
            </a:r>
            <a:r>
              <a:rPr lang="zh-CN" altLang="en-US" sz="2000" dirty="0">
                <a:solidFill>
                  <a:srgbClr val="595959"/>
                </a:solidFill>
                <a:latin typeface="微软雅黑" panose="020B0503020204020204" pitchFamily="34" charset="-122"/>
                <a:ea typeface="微软雅黑" panose="020B0503020204020204" pitchFamily="34" charset="-122"/>
              </a:rPr>
              <a:t>修改为</a:t>
            </a:r>
            <a:r>
              <a:rPr lang="en-US" altLang="zh-CN" sz="2000" dirty="0">
                <a:solidFill>
                  <a:srgbClr val="1369B2"/>
                </a:solidFill>
                <a:latin typeface="微软雅黑" panose="020B0503020204020204" pitchFamily="34" charset="-122"/>
                <a:ea typeface="微软雅黑" panose="020B0503020204020204" pitchFamily="34" charset="-122"/>
              </a:rPr>
              <a:t>utf8mb4</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utf8mb4_unicode_ci</a:t>
            </a:r>
            <a:r>
              <a:rPr lang="zh-CN" altLang="en-US" sz="2000" dirty="0">
                <a:solidFill>
                  <a:srgbClr val="595959"/>
                </a:solidFill>
                <a:latin typeface="微软雅黑" panose="020B0503020204020204" pitchFamily="34" charset="-122"/>
                <a:ea typeface="微软雅黑" panose="020B0503020204020204" pitchFamily="34" charset="-122"/>
              </a:rPr>
              <a:t>，以确保中文内容能够正常存储与显示。在虚拟机</a:t>
            </a:r>
            <a:r>
              <a:rPr lang="en-US" altLang="zh-CN" sz="2000" dirty="0">
                <a:solidFill>
                  <a:srgbClr val="595959"/>
                </a:solidFill>
                <a:latin typeface="微软雅黑" panose="020B0503020204020204" pitchFamily="34" charset="-122"/>
                <a:ea typeface="微软雅黑" panose="020B0503020204020204" pitchFamily="34" charset="-122"/>
              </a:rPr>
              <a:t>Node03</a:t>
            </a:r>
            <a:r>
              <a:rPr lang="zh-CN" altLang="en-US" sz="2000" dirty="0">
                <a:solidFill>
                  <a:srgbClr val="595959"/>
                </a:solidFill>
                <a:latin typeface="微软雅黑" panose="020B0503020204020204" pitchFamily="34" charset="-122"/>
                <a:ea typeface="微软雅黑" panose="020B0503020204020204" pitchFamily="34" charset="-122"/>
              </a:rPr>
              <a:t>中使用</a:t>
            </a:r>
            <a:r>
              <a:rPr lang="en-US" altLang="zh-CN" sz="2000" dirty="0">
                <a:solidFill>
                  <a:srgbClr val="595959"/>
                </a:solidFill>
                <a:latin typeface="微软雅黑" panose="020B0503020204020204" pitchFamily="34" charset="-122"/>
                <a:ea typeface="微软雅黑" panose="020B0503020204020204" pitchFamily="34" charset="-122"/>
              </a:rPr>
              <a:t>root</a:t>
            </a:r>
            <a:r>
              <a:rPr lang="zh-CN" altLang="en-US" sz="2000" dirty="0">
                <a:solidFill>
                  <a:srgbClr val="595959"/>
                </a:solidFill>
                <a:latin typeface="微软雅黑" panose="020B0503020204020204" pitchFamily="34" charset="-122"/>
                <a:ea typeface="微软雅黑" panose="020B0503020204020204" pitchFamily="34" charset="-122"/>
              </a:rPr>
              <a:t>用户登录</a:t>
            </a:r>
            <a:r>
              <a:rPr lang="en-US" altLang="zh-CN" sz="2000" dirty="0">
                <a:solidFill>
                  <a:srgbClr val="1369B2"/>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MySQL</a:t>
            </a:r>
            <a:r>
              <a:rPr lang="zh-CN" altLang="en-US" sz="2000" dirty="0">
                <a:solidFill>
                  <a:srgbClr val="595959"/>
                </a:solidFill>
                <a:latin typeface="微软雅黑" panose="020B0503020204020204" pitchFamily="34" charset="-122"/>
                <a:ea typeface="微软雅黑" panose="020B0503020204020204" pitchFamily="34" charset="-122"/>
              </a:rPr>
              <a:t>命令行界面执行如下命令。</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1054646" y="3501803"/>
            <a:ext cx="10257542" cy="24482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486694" y="3873237"/>
            <a:ext cx="7272807"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remote.PARTITION_KEYS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MODIFY COLUMN `PKEY_COMMENT` VARCHAR(4000)</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CHARACTER SET utf8mb4</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COLLATE utf8mb4_unicode_ci;</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375126" y="2349674"/>
            <a:ext cx="5040560"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中创建</a:t>
            </a:r>
            <a:r>
              <a:rPr lang="zh-CN" altLang="en-US" sz="2000" dirty="0">
                <a:solidFill>
                  <a:srgbClr val="1369B2"/>
                </a:solidFill>
                <a:latin typeface="微软雅黑" panose="020B0503020204020204" pitchFamily="34" charset="-122"/>
                <a:ea typeface="微软雅黑" panose="020B0503020204020204" pitchFamily="34" charset="-122"/>
              </a:rPr>
              <a:t>内部表</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外部表</a:t>
            </a:r>
            <a:r>
              <a:rPr lang="zh-CN" altLang="en-US" sz="2000" dirty="0">
                <a:solidFill>
                  <a:srgbClr val="595959"/>
                </a:solidFill>
                <a:latin typeface="微软雅黑" panose="020B0503020204020204" pitchFamily="34" charset="-122"/>
                <a:ea typeface="微软雅黑" panose="020B0503020204020204" pitchFamily="34" charset="-122"/>
              </a:rPr>
              <a:t>，具体内容如下。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13470"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869708" y="1280948"/>
            <a:ext cx="10441160"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1</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a:t>
            </a:r>
            <a:r>
              <a:rPr lang="en-US" altLang="zh-CN" sz="2000" dirty="0">
                <a:solidFill>
                  <a:srgbClr val="595959"/>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数据库中创建名为</a:t>
            </a:r>
            <a:r>
              <a:rPr lang="en-US" altLang="zh-CN" sz="2000" dirty="0" err="1">
                <a:solidFill>
                  <a:srgbClr val="1369B2"/>
                </a:solidFill>
                <a:latin typeface="微软雅黑" panose="020B0503020204020204" pitchFamily="34" charset="-122"/>
                <a:ea typeface="微软雅黑" panose="020B0503020204020204" pitchFamily="34" charset="-122"/>
              </a:rPr>
              <a:t>order_detail</a:t>
            </a:r>
            <a:r>
              <a:rPr lang="zh-CN" altLang="en-US" sz="2000" dirty="0">
                <a:solidFill>
                  <a:srgbClr val="595959"/>
                </a:solidFill>
                <a:latin typeface="微软雅黑" panose="020B0503020204020204" pitchFamily="34" charset="-122"/>
                <a:ea typeface="微软雅黑" panose="020B0503020204020204" pitchFamily="34" charset="-122"/>
              </a:rPr>
              <a:t>的内部表，具体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1"/>
          <a:stretch>
            <a:fillRect/>
          </a:stretch>
        </p:blipFill>
        <p:spPr>
          <a:xfrm>
            <a:off x="7175326" y="2421682"/>
            <a:ext cx="3662218" cy="3936884"/>
          </a:xfrm>
          <a:prstGeom prst="rect">
            <a:avLst/>
          </a:prstGeom>
        </p:spPr>
      </p:pic>
      <p:sp>
        <p:nvSpPr>
          <p:cNvPr id="9" name="原创设计师QQ598969553          _3"/>
          <p:cNvSpPr/>
          <p:nvPr/>
        </p:nvSpPr>
        <p:spPr>
          <a:xfrm>
            <a:off x="2996991" y="3616637"/>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1" name="原创设计师QQ598969553          _6"/>
          <p:cNvSpPr/>
          <p:nvPr/>
        </p:nvSpPr>
        <p:spPr>
          <a:xfrm>
            <a:off x="3561477" y="3391272"/>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2" name="原创设计师QQ598969553          _7"/>
          <p:cNvSpPr txBox="1"/>
          <p:nvPr/>
        </p:nvSpPr>
        <p:spPr>
          <a:xfrm>
            <a:off x="3749107" y="3441103"/>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3"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024891" y="4294031"/>
            <a:ext cx="689444" cy="689444"/>
          </a:xfrm>
          <a:prstGeom prst="rect">
            <a:avLst/>
          </a:prstGeom>
        </p:spPr>
      </p:pic>
      <p:pic>
        <p:nvPicPr>
          <p:cNvPr id="14" name="对象 5"/>
          <p:cNvPicPr>
            <a:picLocks noChangeAspect="1"/>
          </p:cNvPicPr>
          <p:nvPr/>
        </p:nvPicPr>
        <p:blipFill>
          <a:blip r:embed="rId4"/>
          <a:stretch>
            <a:fillRect/>
          </a:stretch>
        </p:blipFill>
        <p:spPr>
          <a:xfrm>
            <a:off x="3679323" y="3778288"/>
            <a:ext cx="1076138" cy="691624"/>
          </a:xfrm>
        </p:spPr>
      </p:pic>
      <p:pic>
        <p:nvPicPr>
          <p:cNvPr id="15" name="对象 5"/>
          <p:cNvPicPr>
            <a:picLocks noChangeAspect="1"/>
          </p:cNvPicPr>
          <p:nvPr/>
        </p:nvPicPr>
        <p:blipFill>
          <a:blip r:embed="rId5"/>
          <a:stretch>
            <a:fillRect/>
          </a:stretch>
        </p:blipFill>
        <p:spPr>
          <a:xfrm>
            <a:off x="3247588" y="3778288"/>
            <a:ext cx="1939607" cy="706935"/>
          </a:xfrm>
        </p:spPr>
      </p:pic>
      <p:pic>
        <p:nvPicPr>
          <p:cNvPr id="16" name="对象 6"/>
          <p:cNvPicPr>
            <a:picLocks noChangeAspect="1"/>
          </p:cNvPicPr>
          <p:nvPr/>
        </p:nvPicPr>
        <p:blipFill>
          <a:blip r:embed="rId6"/>
          <a:stretch>
            <a:fillRect/>
          </a:stretch>
        </p:blipFill>
        <p:spPr>
          <a:xfrm>
            <a:off x="3751956" y="3877284"/>
            <a:ext cx="930870" cy="576847"/>
          </a:xfrm>
        </p:spPr>
      </p:pic>
      <p:pic>
        <p:nvPicPr>
          <p:cNvPr id="17" name="对象 2">
            <a:hlinkClick r:id="" action="ppaction://ole?verb=0"/>
          </p:cNvPr>
          <p:cNvPicPr>
            <a:picLocks noChangeAspect="1"/>
          </p:cNvPicPr>
          <p:nvPr/>
        </p:nvPicPr>
        <p:blipFill>
          <a:blip r:embed="rId7"/>
          <a:stretch>
            <a:fillRect/>
          </a:stretch>
        </p:blipFill>
        <p:spPr>
          <a:xfrm>
            <a:off x="3499907" y="3797397"/>
            <a:ext cx="1335103" cy="623648"/>
          </a:xfrm>
        </p:spPr>
      </p:pic>
      <p:graphicFrame>
        <p:nvGraphicFramePr>
          <p:cNvPr id="2" name="对象 1">
            <a:hlinkClick r:id="" action="ppaction://ole?verb=0"/>
          </p:cNvPr>
          <p:cNvGraphicFramePr>
            <a:graphicFrameLocks noChangeAspect="1"/>
          </p:cNvGraphicFramePr>
          <p:nvPr/>
        </p:nvGraphicFramePr>
        <p:xfrm>
          <a:off x="3629254" y="3831986"/>
          <a:ext cx="1227030" cy="589059"/>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343025" imgH="638175" progId="Package">
                  <p:embed/>
                </p:oleObj>
              </mc:Choice>
              <mc:Fallback>
                <p:oleObj name="包装程序外壳对象" showAsIcon="1" r:id="rId8" imgW="1343025" imgH="638175" progId="Package">
                  <p:embed/>
                  <p:pic>
                    <p:nvPicPr>
                      <p:cNvPr id="0" name="对象 1">
                        <a:hlinkClick r:id="" action="ppaction://ole?verb=0"/>
                      </p:cNvPr>
                      <p:cNvPicPr/>
                      <p:nvPr/>
                    </p:nvPicPr>
                    <p:blipFill>
                      <a:blip r:embed="rId9"/>
                      <a:stretch>
                        <a:fillRect/>
                      </a:stretch>
                    </p:blipFill>
                    <p:spPr>
                      <a:xfrm>
                        <a:off x="3629254" y="3831986"/>
                        <a:ext cx="1227030" cy="589059"/>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869708" y="1280948"/>
            <a:ext cx="10441160"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2</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a:t>
            </a:r>
            <a:r>
              <a:rPr lang="en-US" altLang="zh-CN" sz="2000" dirty="0">
                <a:solidFill>
                  <a:srgbClr val="595959"/>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数据库中创建名为</a:t>
            </a:r>
            <a:r>
              <a:rPr lang="en-US" altLang="zh-CN" sz="2000" dirty="0" err="1">
                <a:solidFill>
                  <a:srgbClr val="1369B2"/>
                </a:solidFill>
                <a:latin typeface="微软雅黑" panose="020B0503020204020204" pitchFamily="34" charset="-122"/>
                <a:ea typeface="微软雅黑" panose="020B0503020204020204" pitchFamily="34" charset="-122"/>
              </a:rPr>
              <a:t>click_log</a:t>
            </a:r>
            <a:r>
              <a:rPr lang="zh-CN" altLang="en-US" sz="2000" dirty="0">
                <a:solidFill>
                  <a:srgbClr val="595959"/>
                </a:solidFill>
                <a:latin typeface="微软雅黑" panose="020B0503020204020204" pitchFamily="34" charset="-122"/>
                <a:ea typeface="微软雅黑" panose="020B0503020204020204" pitchFamily="34" charset="-122"/>
              </a:rPr>
              <a:t>的外部表，具体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1"/>
          <a:stretch>
            <a:fillRect/>
          </a:stretch>
        </p:blipFill>
        <p:spPr>
          <a:xfrm>
            <a:off x="7175326" y="2421682"/>
            <a:ext cx="3662218" cy="3936884"/>
          </a:xfrm>
          <a:prstGeom prst="rect">
            <a:avLst/>
          </a:prstGeom>
        </p:spPr>
      </p:pic>
      <p:sp>
        <p:nvSpPr>
          <p:cNvPr id="9" name="原创设计师QQ598969553          _3"/>
          <p:cNvSpPr/>
          <p:nvPr/>
        </p:nvSpPr>
        <p:spPr>
          <a:xfrm>
            <a:off x="2996991" y="3616637"/>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1" name="原创设计师QQ598969553          _6"/>
          <p:cNvSpPr/>
          <p:nvPr/>
        </p:nvSpPr>
        <p:spPr>
          <a:xfrm>
            <a:off x="3561477" y="3391272"/>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2" name="原创设计师QQ598969553          _7"/>
          <p:cNvSpPr txBox="1"/>
          <p:nvPr/>
        </p:nvSpPr>
        <p:spPr>
          <a:xfrm>
            <a:off x="3749107" y="3441103"/>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3"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024891" y="4294031"/>
            <a:ext cx="689444" cy="689444"/>
          </a:xfrm>
          <a:prstGeom prst="rect">
            <a:avLst/>
          </a:prstGeom>
        </p:spPr>
      </p:pic>
      <p:pic>
        <p:nvPicPr>
          <p:cNvPr id="14" name="对象 5"/>
          <p:cNvPicPr>
            <a:picLocks noChangeAspect="1"/>
          </p:cNvPicPr>
          <p:nvPr/>
        </p:nvPicPr>
        <p:blipFill>
          <a:blip r:embed="rId4"/>
          <a:stretch>
            <a:fillRect/>
          </a:stretch>
        </p:blipFill>
        <p:spPr>
          <a:xfrm>
            <a:off x="3679323" y="3778288"/>
            <a:ext cx="1076138" cy="691624"/>
          </a:xfrm>
        </p:spPr>
      </p:pic>
      <p:pic>
        <p:nvPicPr>
          <p:cNvPr id="15" name="对象 5"/>
          <p:cNvPicPr>
            <a:picLocks noChangeAspect="1"/>
          </p:cNvPicPr>
          <p:nvPr/>
        </p:nvPicPr>
        <p:blipFill>
          <a:blip r:embed="rId5"/>
          <a:stretch>
            <a:fillRect/>
          </a:stretch>
        </p:blipFill>
        <p:spPr>
          <a:xfrm>
            <a:off x="3247588" y="3778288"/>
            <a:ext cx="1939607" cy="706935"/>
          </a:xfrm>
        </p:spPr>
      </p:pic>
      <p:pic>
        <p:nvPicPr>
          <p:cNvPr id="16" name="对象 6"/>
          <p:cNvPicPr>
            <a:picLocks noChangeAspect="1"/>
          </p:cNvPicPr>
          <p:nvPr/>
        </p:nvPicPr>
        <p:blipFill>
          <a:blip r:embed="rId6"/>
          <a:stretch>
            <a:fillRect/>
          </a:stretch>
        </p:blipFill>
        <p:spPr>
          <a:xfrm>
            <a:off x="3751956" y="3877284"/>
            <a:ext cx="930870" cy="576847"/>
          </a:xfrm>
        </p:spPr>
      </p:pic>
      <p:pic>
        <p:nvPicPr>
          <p:cNvPr id="17" name="对象 2">
            <a:hlinkClick r:id="" action="ppaction://ole?verb=0"/>
          </p:cNvPr>
          <p:cNvPicPr>
            <a:picLocks noChangeAspect="1"/>
          </p:cNvPicPr>
          <p:nvPr/>
        </p:nvPicPr>
        <p:blipFill>
          <a:blip r:embed="rId7"/>
          <a:stretch>
            <a:fillRect/>
          </a:stretch>
        </p:blipFill>
        <p:spPr>
          <a:xfrm>
            <a:off x="3499907" y="3797397"/>
            <a:ext cx="1335103" cy="623648"/>
          </a:xfrm>
        </p:spPr>
      </p:pic>
      <p:graphicFrame>
        <p:nvGraphicFramePr>
          <p:cNvPr id="3" name="对象 2">
            <a:hlinkClick r:id="" action="ppaction://ole?verb=0"/>
          </p:cNvPr>
          <p:cNvGraphicFramePr>
            <a:graphicFrameLocks noChangeAspect="1"/>
          </p:cNvGraphicFramePr>
          <p:nvPr/>
        </p:nvGraphicFramePr>
        <p:xfrm>
          <a:off x="3675264" y="3743318"/>
          <a:ext cx="1082741" cy="670959"/>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038225" imgH="638175" progId="Package">
                  <p:embed/>
                </p:oleObj>
              </mc:Choice>
              <mc:Fallback>
                <p:oleObj name="包装程序外壳对象" showAsIcon="1" r:id="rId8" imgW="1038225" imgH="638175" progId="Package">
                  <p:embed/>
                  <p:pic>
                    <p:nvPicPr>
                      <p:cNvPr id="0" name="对象 2">
                        <a:hlinkClick r:id="" action="ppaction://ole?verb=0"/>
                      </p:cNvPr>
                      <p:cNvPicPr/>
                      <p:nvPr/>
                    </p:nvPicPr>
                    <p:blipFill>
                      <a:blip r:embed="rId9"/>
                      <a:stretch>
                        <a:fillRect/>
                      </a:stretch>
                    </p:blipFill>
                    <p:spPr>
                      <a:xfrm>
                        <a:off x="3675264" y="3743318"/>
                        <a:ext cx="1082741" cy="670959"/>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77866"/>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掌握表操作，能够熟练使用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表的查询操作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029648" y="2995246"/>
            <a:ext cx="10216594" cy="331236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78172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80790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989271" y="1070736"/>
            <a:ext cx="10585176"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在实际使用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的过程中，用户常常需要查询数据库中已有的表，以便快速定位数据，支持后续的</a:t>
            </a:r>
            <a:r>
              <a:rPr lang="zh-CN" altLang="en-US" sz="2000" dirty="0">
                <a:solidFill>
                  <a:srgbClr val="1369B2"/>
                </a:solidFill>
                <a:latin typeface="微软雅黑" panose="020B0503020204020204" pitchFamily="34" charset="-122"/>
                <a:ea typeface="微软雅黑" panose="020B0503020204020204" pitchFamily="34" charset="-122"/>
              </a:rPr>
              <a:t>分析</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管理操作</a:t>
            </a:r>
            <a:r>
              <a:rPr lang="zh-CN" altLang="en-US" sz="2000" dirty="0">
                <a:solidFill>
                  <a:srgbClr val="595959"/>
                </a:solidFill>
                <a:latin typeface="微软雅黑" panose="020B0503020204020204" pitchFamily="34" charset="-122"/>
                <a:ea typeface="微软雅黑" panose="020B0503020204020204" pitchFamily="34" charset="-122"/>
              </a:rPr>
              <a:t>。通过查询表，用户可以快速获取数据库中表的名称列表。在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中查询表的语法格式如下。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2" y="3861842"/>
            <a:ext cx="7704856" cy="1748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4392245"/>
            <a:ext cx="7272807"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TABLES [IN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[pattern];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2001306" y="4447697"/>
            <a:ext cx="1717633"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flipV="1">
            <a:off x="2001306" y="4146935"/>
            <a:ext cx="0" cy="49061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664494" y="3602905"/>
            <a:ext cx="2097666"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7"/>
          <p:cNvSpPr txBox="1"/>
          <p:nvPr/>
        </p:nvSpPr>
        <p:spPr>
          <a:xfrm>
            <a:off x="1664494" y="3655483"/>
            <a:ext cx="2405027"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中查询表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6" name="矩形 15"/>
          <p:cNvSpPr/>
          <p:nvPr/>
        </p:nvSpPr>
        <p:spPr>
          <a:xfrm>
            <a:off x="3718939" y="4434276"/>
            <a:ext cx="412036" cy="37007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7" name="直接箭头连接符 16"/>
          <p:cNvCxnSpPr/>
          <p:nvPr/>
        </p:nvCxnSpPr>
        <p:spPr>
          <a:xfrm>
            <a:off x="5231099" y="4725938"/>
            <a:ext cx="0" cy="44548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922104" y="3626332"/>
            <a:ext cx="2965187" cy="45378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9" name="文本框 7"/>
          <p:cNvSpPr txBox="1"/>
          <p:nvPr/>
        </p:nvSpPr>
        <p:spPr>
          <a:xfrm>
            <a:off x="3867952" y="3619131"/>
            <a:ext cx="316335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用于查询指定数据库中已有的表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cxnSp>
        <p:nvCxnSpPr>
          <p:cNvPr id="22" name="直接箭头连接符 21"/>
          <p:cNvCxnSpPr/>
          <p:nvPr/>
        </p:nvCxnSpPr>
        <p:spPr>
          <a:xfrm flipV="1">
            <a:off x="4130975" y="4110788"/>
            <a:ext cx="0" cy="49061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4161542" y="4428513"/>
            <a:ext cx="1069557" cy="42263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23"/>
          <p:cNvSpPr/>
          <p:nvPr/>
        </p:nvSpPr>
        <p:spPr>
          <a:xfrm>
            <a:off x="3393047" y="5204606"/>
            <a:ext cx="2054087" cy="45378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7"/>
          <p:cNvSpPr txBox="1"/>
          <p:nvPr/>
        </p:nvSpPr>
        <p:spPr>
          <a:xfrm>
            <a:off x="3410903" y="5204605"/>
            <a:ext cx="2180245"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用于指定数据库名称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6" name="矩形 25"/>
          <p:cNvSpPr/>
          <p:nvPr/>
        </p:nvSpPr>
        <p:spPr>
          <a:xfrm>
            <a:off x="5255493" y="4452697"/>
            <a:ext cx="1069557" cy="42263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7" name="直接箭头连接符 26"/>
          <p:cNvCxnSpPr/>
          <p:nvPr/>
        </p:nvCxnSpPr>
        <p:spPr>
          <a:xfrm>
            <a:off x="6328427" y="4795701"/>
            <a:ext cx="0" cy="44548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609991" y="5252242"/>
            <a:ext cx="2429431" cy="45378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文本框 7"/>
          <p:cNvSpPr txBox="1"/>
          <p:nvPr/>
        </p:nvSpPr>
        <p:spPr>
          <a:xfrm>
            <a:off x="5627847" y="5252241"/>
            <a:ext cx="2699607"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用于指定表名的匹配模式</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701602"/>
            <a:ext cx="864048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773379"/>
            <a:ext cx="7722790"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783125"/>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773379"/>
            <a:ext cx="7722790"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接下来，演示如何查询</a:t>
            </a:r>
            <a:r>
              <a:rPr lang="en-US" altLang="zh-CN" sz="1600" dirty="0">
                <a:solidFill>
                  <a:srgbClr val="1369B2"/>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a:t>
            </a:r>
            <a:r>
              <a:rPr lang="zh-CN" altLang="en-US" sz="1600" dirty="0">
                <a:solidFill>
                  <a:srgbClr val="1369B2"/>
                </a:solidFill>
                <a:latin typeface="微软雅黑" panose="020B0503020204020204" pitchFamily="34" charset="-122"/>
                <a:ea typeface="微软雅黑" panose="020B0503020204020204" pitchFamily="34" charset="-122"/>
              </a:rPr>
              <a:t>所有表的名称</a:t>
            </a:r>
            <a:r>
              <a:rPr lang="zh-CN" altLang="en-US" sz="1600" dirty="0">
                <a:solidFill>
                  <a:srgbClr val="595959"/>
                </a:solidFill>
                <a:latin typeface="微软雅黑" panose="020B0503020204020204" pitchFamily="34" charset="-122"/>
                <a:ea typeface="微软雅黑" panose="020B0503020204020204" pitchFamily="34" charset="-122"/>
              </a:rPr>
              <a:t>，具体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3012876"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TABLES IN default;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585765"/>
            <a:ext cx="914501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上述命令执行完成后的效果如图。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5" name="图片 14"/>
          <p:cNvPicPr>
            <a:picLocks noChangeAspect="1"/>
          </p:cNvPicPr>
          <p:nvPr/>
        </p:nvPicPr>
        <p:blipFill>
          <a:blip r:embed="rId1"/>
          <a:stretch>
            <a:fillRect/>
          </a:stretch>
        </p:blipFill>
        <p:spPr>
          <a:xfrm>
            <a:off x="3863438" y="4098527"/>
            <a:ext cx="3816424" cy="2160256"/>
          </a:xfrm>
          <a:prstGeom prst="rect">
            <a:avLst/>
          </a:prstGeom>
        </p:spPr>
      </p:pic>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查询表信息</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2897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掌握表操作，能够熟练使用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表查询信息的操作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029648" y="2995246"/>
            <a:ext cx="10216594" cy="331236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78172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80790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989271" y="1070736"/>
            <a:ext cx="10362519"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为了深入了解某个表的详细信息，例如表结构、字段类型、存储格式、分区字段、分桶信息等，用户可使用查看表信息的命令</a:t>
            </a:r>
            <a:r>
              <a:rPr lang="zh-CN" altLang="en-US" sz="2000" dirty="0">
                <a:solidFill>
                  <a:srgbClr val="1369B2"/>
                </a:solidFill>
                <a:latin typeface="微软雅黑" panose="020B0503020204020204" pitchFamily="34" charset="-122"/>
                <a:ea typeface="微软雅黑" panose="020B0503020204020204" pitchFamily="34" charset="-122"/>
              </a:rPr>
              <a:t>查看指定表的元数据</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中查看表信息的语法格式如下。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2" y="3861842"/>
            <a:ext cx="7704856" cy="1748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4392245"/>
            <a:ext cx="7272807"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DESC [EXTENDED|FORMATTED]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2001307" y="4447697"/>
            <a:ext cx="709524"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flipV="1">
            <a:off x="2001306" y="4146935"/>
            <a:ext cx="0" cy="49061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664493" y="3602905"/>
            <a:ext cx="2414485"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7"/>
          <p:cNvSpPr txBox="1"/>
          <p:nvPr/>
        </p:nvSpPr>
        <p:spPr>
          <a:xfrm>
            <a:off x="1664494" y="3655483"/>
            <a:ext cx="2702520"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中查看表信息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1" name="矩形 30"/>
          <p:cNvSpPr/>
          <p:nvPr/>
        </p:nvSpPr>
        <p:spPr>
          <a:xfrm>
            <a:off x="2726826" y="4447697"/>
            <a:ext cx="1280147" cy="36169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2" name="直接箭头连接符 31"/>
          <p:cNvCxnSpPr/>
          <p:nvPr/>
        </p:nvCxnSpPr>
        <p:spPr>
          <a:xfrm>
            <a:off x="2726826" y="4725938"/>
            <a:ext cx="0" cy="51204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1632459" y="5239054"/>
            <a:ext cx="2776279" cy="78302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4" name="文本框 7"/>
          <p:cNvSpPr txBox="1"/>
          <p:nvPr/>
        </p:nvSpPr>
        <p:spPr>
          <a:xfrm>
            <a:off x="1632460" y="5291633"/>
            <a:ext cx="2702520"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若指定</a:t>
            </a:r>
            <a:r>
              <a:rPr lang="en-US" altLang="zh-CN" sz="1600" dirty="0">
                <a:solidFill>
                  <a:srgbClr val="FF0000"/>
                </a:solidFill>
                <a:latin typeface="微软雅黑" panose="020B0503020204020204" pitchFamily="34" charset="-122"/>
                <a:ea typeface="微软雅黑" panose="020B0503020204020204" pitchFamily="34" charset="-122"/>
              </a:rPr>
              <a:t>EXTENDED</a:t>
            </a:r>
            <a:r>
              <a:rPr lang="zh-CN" altLang="en-US" sz="1600" dirty="0">
                <a:solidFill>
                  <a:srgbClr val="FF0000"/>
                </a:solidFill>
                <a:latin typeface="微软雅黑" panose="020B0503020204020204" pitchFamily="34" charset="-122"/>
                <a:ea typeface="微软雅黑" panose="020B0503020204020204" pitchFamily="34" charset="-122"/>
              </a:rPr>
              <a:t>关键字时，将以扩展模式显示表信息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055893" y="4440851"/>
            <a:ext cx="1463247" cy="41030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6" name="直接箭头连接符 35"/>
          <p:cNvCxnSpPr/>
          <p:nvPr/>
        </p:nvCxnSpPr>
        <p:spPr>
          <a:xfrm flipV="1">
            <a:off x="5519140" y="4082747"/>
            <a:ext cx="0" cy="64999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4591468" y="3324081"/>
            <a:ext cx="3231927" cy="78302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9" name="文本框 7"/>
          <p:cNvSpPr txBox="1"/>
          <p:nvPr/>
        </p:nvSpPr>
        <p:spPr>
          <a:xfrm>
            <a:off x="4591468" y="3376660"/>
            <a:ext cx="3231927"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若指定</a:t>
            </a:r>
            <a:r>
              <a:rPr lang="en-US" altLang="zh-CN" sz="1600" dirty="0">
                <a:solidFill>
                  <a:srgbClr val="FF0000"/>
                </a:solidFill>
                <a:latin typeface="微软雅黑" panose="020B0503020204020204" pitchFamily="34" charset="-122"/>
                <a:ea typeface="微软雅黑" panose="020B0503020204020204" pitchFamily="34" charset="-122"/>
              </a:rPr>
              <a:t>FORMATTED</a:t>
            </a:r>
            <a:r>
              <a:rPr lang="zh-CN" altLang="en-US" sz="1600" dirty="0">
                <a:solidFill>
                  <a:srgbClr val="FF0000"/>
                </a:solidFill>
                <a:latin typeface="微软雅黑" panose="020B0503020204020204" pitchFamily="34" charset="-122"/>
                <a:ea typeface="微软雅黑" panose="020B0503020204020204" pitchFamily="34" charset="-122"/>
              </a:rPr>
              <a:t>关键字时，将以格式化模式展示表的完整信息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查询表信息</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3"/>
            <a:ext cx="10368568" cy="4602959"/>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485578"/>
            <a:ext cx="8640480" cy="71957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557586"/>
            <a:ext cx="7722790" cy="5757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660176"/>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544178"/>
            <a:ext cx="7722790"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接下来，演示如何通过格式化模式查看</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a:t>
            </a:r>
            <a:r>
              <a:rPr lang="en-US" altLang="zh-CN" sz="1600" dirty="0" err="1">
                <a:solidFill>
                  <a:srgbClr val="1369B2"/>
                </a:solidFill>
                <a:latin typeface="微软雅黑" panose="020B0503020204020204" pitchFamily="34" charset="-122"/>
                <a:ea typeface="微软雅黑" panose="020B0503020204020204" pitchFamily="34" charset="-122"/>
              </a:rPr>
              <a:t>order_detail</a:t>
            </a:r>
            <a:r>
              <a:rPr lang="zh-CN" altLang="en-US" sz="1600" dirty="0">
                <a:solidFill>
                  <a:srgbClr val="595959"/>
                </a:solidFill>
                <a:latin typeface="微软雅黑" panose="020B0503020204020204" pitchFamily="34" charset="-122"/>
                <a:ea typeface="微软雅黑" panose="020B0503020204020204" pitchFamily="34" charset="-122"/>
              </a:rPr>
              <a:t>表的信息，具体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382867"/>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598891"/>
            <a:ext cx="4526817"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da-DK"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DESC FORMATTED default.order_detail;</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402934"/>
            <a:ext cx="914501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上述命令执行完成后的效果如图。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7" name="图片 16"/>
          <p:cNvPicPr>
            <a:picLocks noChangeAspect="1"/>
          </p:cNvPicPr>
          <p:nvPr/>
        </p:nvPicPr>
        <p:blipFill>
          <a:blip r:embed="rId1"/>
          <a:stretch>
            <a:fillRect/>
          </a:stretch>
        </p:blipFill>
        <p:spPr>
          <a:xfrm>
            <a:off x="5303118" y="3542254"/>
            <a:ext cx="4940612" cy="2767860"/>
          </a:xfrm>
          <a:prstGeom prst="rect">
            <a:avLst/>
          </a:prstGeom>
        </p:spPr>
      </p:pic>
      <p:sp>
        <p:nvSpPr>
          <p:cNvPr id="1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查询表信息</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7529" y="1189422"/>
            <a:ext cx="1015869" cy="1016236"/>
          </a:xfrm>
          <a:prstGeom prst="rect">
            <a:avLst/>
          </a:prstGeom>
        </p:spPr>
      </p:pic>
      <p:sp>
        <p:nvSpPr>
          <p:cNvPr id="4" name="矩形 3"/>
          <p:cNvSpPr/>
          <p:nvPr/>
        </p:nvSpPr>
        <p:spPr>
          <a:xfrm>
            <a:off x="2434853" y="1399258"/>
            <a:ext cx="2063115"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 name="文本框 25"/>
          <p:cNvSpPr txBox="1"/>
          <p:nvPr/>
        </p:nvSpPr>
        <p:spPr>
          <a:xfrm>
            <a:off x="2566814" y="1535148"/>
            <a:ext cx="1897533"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查看建表语句</a:t>
            </a:r>
            <a:endParaRPr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p:cNvSpPr/>
          <p:nvPr/>
        </p:nvSpPr>
        <p:spPr>
          <a:xfrm>
            <a:off x="4655046" y="1399448"/>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 name="矩形 6"/>
          <p:cNvSpPr/>
          <p:nvPr/>
        </p:nvSpPr>
        <p:spPr>
          <a:xfrm>
            <a:off x="4859871" y="1399447"/>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 name="TextBox 7"/>
          <p:cNvSpPr txBox="1"/>
          <p:nvPr/>
        </p:nvSpPr>
        <p:spPr>
          <a:xfrm>
            <a:off x="1125900" y="2424211"/>
            <a:ext cx="10225889" cy="961289"/>
          </a:xfrm>
          <a:prstGeom prst="rect">
            <a:avLst/>
          </a:prstGeom>
          <a:noFill/>
        </p:spPr>
        <p:txBody>
          <a:bodyPr wrap="square" rtlCol="0">
            <a:spAutoFit/>
          </a:bodyPr>
          <a:lstStyle/>
          <a:p>
            <a:pPr indent="0">
              <a:lnSpc>
                <a:spcPct val="150000"/>
              </a:lnSpc>
              <a:buNone/>
            </a:pP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提供</a:t>
            </a:r>
            <a:r>
              <a:rPr lang="en-US" altLang="zh-CN" sz="2000" dirty="0">
                <a:solidFill>
                  <a:srgbClr val="1369B2"/>
                </a:solidFill>
                <a:latin typeface="微软雅黑" panose="020B0503020204020204" pitchFamily="34" charset="-122"/>
                <a:ea typeface="微软雅黑" panose="020B0503020204020204" pitchFamily="34" charset="-122"/>
                <a:sym typeface="+mn-ea"/>
              </a:rPr>
              <a:t>SHOW CREATE TABLE</a:t>
            </a:r>
            <a:r>
              <a:rPr lang="zh-CN" altLang="en-US" sz="2000" dirty="0">
                <a:solidFill>
                  <a:srgbClr val="1369B2"/>
                </a:solidFill>
                <a:latin typeface="微软雅黑" panose="020B0503020204020204" pitchFamily="34" charset="-122"/>
                <a:ea typeface="微软雅黑" panose="020B0503020204020204" pitchFamily="34" charset="-122"/>
                <a:sym typeface="+mn-ea"/>
              </a:rPr>
              <a:t>语句</a:t>
            </a:r>
            <a:r>
              <a:rPr lang="zh-CN" altLang="en-US" sz="2000" dirty="0">
                <a:solidFill>
                  <a:srgbClr val="595959"/>
                </a:solidFill>
                <a:latin typeface="微软雅黑" panose="020B0503020204020204" pitchFamily="34" charset="-122"/>
                <a:ea typeface="微软雅黑" panose="020B0503020204020204" pitchFamily="34" charset="-122"/>
                <a:sym typeface="+mn-ea"/>
              </a:rPr>
              <a:t>，用于</a:t>
            </a:r>
            <a:r>
              <a:rPr lang="zh-CN" altLang="en-US" sz="2000" dirty="0">
                <a:solidFill>
                  <a:srgbClr val="1369B2"/>
                </a:solidFill>
                <a:latin typeface="微软雅黑" panose="020B0503020204020204" pitchFamily="34" charset="-122"/>
                <a:ea typeface="微软雅黑" panose="020B0503020204020204" pitchFamily="34" charset="-122"/>
                <a:sym typeface="+mn-ea"/>
              </a:rPr>
              <a:t>查看指定表的完整建表语句</a:t>
            </a:r>
            <a:r>
              <a:rPr lang="zh-CN" altLang="en-US" sz="2000" dirty="0">
                <a:solidFill>
                  <a:srgbClr val="595959"/>
                </a:solidFill>
                <a:latin typeface="微软雅黑" panose="020B0503020204020204" pitchFamily="34" charset="-122"/>
                <a:ea typeface="微软雅黑" panose="020B0503020204020204" pitchFamily="34" charset="-122"/>
                <a:sym typeface="+mn-ea"/>
              </a:rPr>
              <a:t>，便于在其他环境中重建表结构，其语法格式如下</a:t>
            </a:r>
            <a:r>
              <a:rPr lang="zh-CN" altLang="en-US"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矩形: 圆角 15"/>
          <p:cNvSpPr/>
          <p:nvPr/>
        </p:nvSpPr>
        <p:spPr>
          <a:xfrm>
            <a:off x="1342678" y="3745540"/>
            <a:ext cx="9505056" cy="278059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7" name="矩形: 圆角 16"/>
          <p:cNvSpPr/>
          <p:nvPr/>
        </p:nvSpPr>
        <p:spPr>
          <a:xfrm>
            <a:off x="2283773" y="353201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文本框 28"/>
          <p:cNvSpPr txBox="1"/>
          <p:nvPr/>
        </p:nvSpPr>
        <p:spPr>
          <a:xfrm>
            <a:off x="2355781" y="3558202"/>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1871732" y="4221882"/>
            <a:ext cx="7704856" cy="11821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2195766" y="4479631"/>
            <a:ext cx="7272807"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CREATE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0" name="矩形 29"/>
          <p:cNvSpPr/>
          <p:nvPr/>
        </p:nvSpPr>
        <p:spPr>
          <a:xfrm>
            <a:off x="2195682" y="4465321"/>
            <a:ext cx="2459364" cy="45890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a:off x="4642263" y="4823156"/>
            <a:ext cx="0" cy="47695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2710830" y="5300109"/>
            <a:ext cx="3384371" cy="110555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3" name="文本框 7"/>
          <p:cNvSpPr txBox="1"/>
          <p:nvPr/>
        </p:nvSpPr>
        <p:spPr>
          <a:xfrm>
            <a:off x="2710830" y="5352688"/>
            <a:ext cx="3384371"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用于查看视图的完整创建语句，只需将上述语法格式中的</a:t>
            </a:r>
            <a:r>
              <a:rPr lang="en-US" altLang="zh-CN" sz="1600" dirty="0" err="1">
                <a:solidFill>
                  <a:srgbClr val="FF0000"/>
                </a:solidFill>
                <a:latin typeface="微软雅黑" panose="020B0503020204020204" pitchFamily="34" charset="-122"/>
                <a:ea typeface="微软雅黑" panose="020B0503020204020204" pitchFamily="34" charset="-122"/>
              </a:rPr>
              <a:t>table_name</a:t>
            </a:r>
            <a:r>
              <a:rPr lang="zh-CN" altLang="en-US" sz="1600" dirty="0">
                <a:solidFill>
                  <a:srgbClr val="FF0000"/>
                </a:solidFill>
                <a:latin typeface="微软雅黑" panose="020B0503020204020204" pitchFamily="34" charset="-122"/>
                <a:ea typeface="微软雅黑" panose="020B0503020204020204" pitchFamily="34" charset="-122"/>
              </a:rPr>
              <a:t>替换为视图名称即可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查询表信息</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77866"/>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掌握表操作，能够熟练使用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修改表的操作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244369"/>
            <a:ext cx="10225136"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随着业务的持续发展，用户往往需要根据实际需求对表的结构或属性进行调整，以更好地支持新的业务场景。接下来，将重点介绍如何</a:t>
            </a:r>
            <a:r>
              <a:rPr lang="zh-CN" altLang="en-US" sz="2000" dirty="0">
                <a:solidFill>
                  <a:srgbClr val="1369B2"/>
                </a:solidFill>
                <a:latin typeface="微软雅黑" panose="020B0503020204020204" pitchFamily="34" charset="-122"/>
                <a:ea typeface="微软雅黑" panose="020B0503020204020204" pitchFamily="34" charset="-122"/>
              </a:rPr>
              <a:t>修改表名</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属性</a:t>
            </a:r>
            <a:r>
              <a:rPr lang="zh-CN" altLang="en-US" sz="2000" dirty="0">
                <a:solidFill>
                  <a:srgbClr val="595959"/>
                </a:solidFill>
                <a:latin typeface="微软雅黑" panose="020B0503020204020204" pitchFamily="34" charset="-122"/>
                <a:ea typeface="微软雅黑" panose="020B0503020204020204" pitchFamily="34" charset="-122"/>
              </a:rPr>
              <a:t>以及</a:t>
            </a:r>
            <a:r>
              <a:rPr lang="zh-CN" altLang="en-US" sz="2000" dirty="0">
                <a:solidFill>
                  <a:srgbClr val="1369B2"/>
                </a:solidFill>
                <a:latin typeface="微软雅黑" panose="020B0503020204020204" pitchFamily="34" charset="-122"/>
                <a:ea typeface="微软雅黑" panose="020B0503020204020204" pitchFamily="34" charset="-122"/>
              </a:rPr>
              <a:t>字段操作</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342678" y="3129747"/>
            <a:ext cx="2309086" cy="2333759"/>
            <a:chOff x="1546239" y="3760713"/>
            <a:chExt cx="1557032" cy="1573670"/>
          </a:xfrm>
        </p:grpSpPr>
        <p:sp>
          <p:nvSpPr>
            <p:cNvPr id="24" name="任意多边形 17"/>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修改表名</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任意多边形 18"/>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A</a:t>
              </a:r>
              <a:endParaRPr lang="zh-CN" altLang="en-US" sz="1350" dirty="0">
                <a:solidFill>
                  <a:srgbClr val="628EE3"/>
                </a:solidFill>
                <a:sym typeface="Arial" panose="020B0604020202020204" pitchFamily="34" charset="0"/>
              </a:endParaRPr>
            </a:p>
          </p:txBody>
        </p:sp>
      </p:grpSp>
      <p:grpSp>
        <p:nvGrpSpPr>
          <p:cNvPr id="21" name="组合 20"/>
          <p:cNvGrpSpPr/>
          <p:nvPr/>
        </p:nvGrpSpPr>
        <p:grpSpPr>
          <a:xfrm>
            <a:off x="5016728" y="3129747"/>
            <a:ext cx="2309086" cy="2333759"/>
            <a:chOff x="1546239" y="3760713"/>
            <a:chExt cx="1557032" cy="1573670"/>
          </a:xfrm>
        </p:grpSpPr>
        <p:sp>
          <p:nvSpPr>
            <p:cNvPr id="22"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修改表属性</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B</a:t>
              </a:r>
              <a:endParaRPr lang="zh-CN" altLang="en-US" sz="1350" dirty="0">
                <a:solidFill>
                  <a:srgbClr val="628EE3"/>
                </a:solidFill>
                <a:sym typeface="Arial" panose="020B0604020202020204" pitchFamily="34" charset="0"/>
              </a:endParaRPr>
            </a:p>
          </p:txBody>
        </p:sp>
      </p:grpSp>
      <p:grpSp>
        <p:nvGrpSpPr>
          <p:cNvPr id="26" name="组合 25"/>
          <p:cNvGrpSpPr/>
          <p:nvPr/>
        </p:nvGrpSpPr>
        <p:grpSpPr>
          <a:xfrm>
            <a:off x="8538649" y="3129746"/>
            <a:ext cx="2309086" cy="2333759"/>
            <a:chOff x="1546239" y="3760713"/>
            <a:chExt cx="1557032" cy="1573670"/>
          </a:xfrm>
        </p:grpSpPr>
        <p:sp>
          <p:nvSpPr>
            <p:cNvPr id="27"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字段操作</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C</a:t>
              </a:r>
              <a:endParaRPr lang="zh-CN" altLang="en-US" sz="1350" dirty="0">
                <a:solidFill>
                  <a:srgbClr val="628EE3"/>
                </a:solidFill>
                <a:sym typeface="Arial" panose="020B0604020202020204" pitchFamily="34" charset="0"/>
              </a:endParaRPr>
            </a:p>
          </p:txBody>
        </p:sp>
      </p:gr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1989634"/>
            <a:ext cx="6316660" cy="410445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176223"/>
            <a:ext cx="5544616"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在数据仓库迭代过程中，随着业务含义的变化，旧表名可能已不准确，需要及时调整。自</a:t>
            </a:r>
            <a:r>
              <a:rPr lang="en-US" altLang="zh-CN" sz="2000" dirty="0">
                <a:solidFill>
                  <a:srgbClr val="1369B2"/>
                </a:solidFill>
                <a:latin typeface="微软雅黑" panose="020B0503020204020204" pitchFamily="34" charset="-122"/>
                <a:ea typeface="微软雅黑" panose="020B0503020204020204" pitchFamily="34" charset="-122"/>
              </a:rPr>
              <a:t>Hive 2.2.0</a:t>
            </a:r>
            <a:r>
              <a:rPr lang="zh-CN" altLang="en-US" sz="2000" dirty="0">
                <a:solidFill>
                  <a:srgbClr val="595959"/>
                </a:solidFill>
                <a:latin typeface="微软雅黑" panose="020B0503020204020204" pitchFamily="34" charset="-122"/>
                <a:ea typeface="微软雅黑" panose="020B0503020204020204" pitchFamily="34" charset="-122"/>
              </a:rPr>
              <a:t>起，修改外部表的表名仅更新元数据，不会更改其在</a:t>
            </a:r>
            <a:r>
              <a:rPr lang="en-US" altLang="zh-CN" sz="2000" dirty="0">
                <a:solidFill>
                  <a:srgbClr val="595959"/>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中存储数据的目录。而当修改内部表的表名时，若未通过</a:t>
            </a:r>
            <a:r>
              <a:rPr lang="en-US" altLang="zh-CN" sz="2000" dirty="0">
                <a:solidFill>
                  <a:srgbClr val="1369B2"/>
                </a:solidFill>
                <a:latin typeface="微软雅黑" panose="020B0503020204020204" pitchFamily="34" charset="-122"/>
                <a:ea typeface="微软雅黑" panose="020B0503020204020204" pitchFamily="34" charset="-122"/>
              </a:rPr>
              <a:t>LOCATION</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显式指定目录，且数据存储目录位于数据库默认的根目录，则不仅更新元数据，还会同步重命名对应的</a:t>
            </a:r>
            <a:r>
              <a:rPr lang="en-US" altLang="zh-CN" sz="2000" dirty="0">
                <a:solidFill>
                  <a:srgbClr val="595959"/>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目录。</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修改表名</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029648" y="2995246"/>
            <a:ext cx="10216594" cy="3098844"/>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78172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80790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26171" y="1778042"/>
            <a:ext cx="4276947"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修改表名</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861842"/>
            <a:ext cx="9289033" cy="1748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4392245"/>
            <a:ext cx="91900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RENAME TO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new_table_name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2001306" y="4447697"/>
            <a:ext cx="1501611" cy="3480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flipV="1">
            <a:off x="2001306" y="4146935"/>
            <a:ext cx="0" cy="49061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664494" y="3602905"/>
            <a:ext cx="2126456"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7"/>
          <p:cNvSpPr txBox="1"/>
          <p:nvPr/>
        </p:nvSpPr>
        <p:spPr>
          <a:xfrm>
            <a:off x="1664494" y="3655483"/>
            <a:ext cx="212645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中修改表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5" name="矩形 34"/>
          <p:cNvSpPr/>
          <p:nvPr/>
        </p:nvSpPr>
        <p:spPr>
          <a:xfrm>
            <a:off x="6066847" y="4414386"/>
            <a:ext cx="1396510" cy="41030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6" name="直接箭头连接符 35"/>
          <p:cNvCxnSpPr/>
          <p:nvPr/>
        </p:nvCxnSpPr>
        <p:spPr>
          <a:xfrm flipV="1">
            <a:off x="6065090" y="4121281"/>
            <a:ext cx="0" cy="64999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4663476" y="3587861"/>
            <a:ext cx="1431730"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9" name="文本框 7"/>
          <p:cNvSpPr txBox="1"/>
          <p:nvPr/>
        </p:nvSpPr>
        <p:spPr>
          <a:xfrm>
            <a:off x="4663476" y="3640439"/>
            <a:ext cx="1503738"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用于修改表名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修改表名</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3" name="矩形 22"/>
          <p:cNvSpPr/>
          <p:nvPr/>
        </p:nvSpPr>
        <p:spPr>
          <a:xfrm>
            <a:off x="4715862" y="4446279"/>
            <a:ext cx="1306870" cy="37840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4712338" y="4743360"/>
            <a:ext cx="6154" cy="43012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439022" y="5170872"/>
            <a:ext cx="1626932"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7" name="文本框 7"/>
          <p:cNvSpPr txBox="1"/>
          <p:nvPr/>
        </p:nvSpPr>
        <p:spPr>
          <a:xfrm>
            <a:off x="4439022" y="5223450"/>
            <a:ext cx="172819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用于指定旧表名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8" name="矩形 27"/>
          <p:cNvSpPr/>
          <p:nvPr/>
        </p:nvSpPr>
        <p:spPr>
          <a:xfrm>
            <a:off x="8690638" y="4461197"/>
            <a:ext cx="1941073" cy="37840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9" name="直接箭头连接符 28"/>
          <p:cNvCxnSpPr/>
          <p:nvPr/>
        </p:nvCxnSpPr>
        <p:spPr>
          <a:xfrm flipV="1">
            <a:off x="8690638" y="4027508"/>
            <a:ext cx="0" cy="64999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7752732" y="3528252"/>
            <a:ext cx="1654839"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0" name="文本框 7"/>
          <p:cNvSpPr txBox="1"/>
          <p:nvPr/>
        </p:nvSpPr>
        <p:spPr>
          <a:xfrm>
            <a:off x="7752732" y="3580830"/>
            <a:ext cx="1870865"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用于指定新表名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2355227"/>
            <a:ext cx="10368568" cy="4170911"/>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851172"/>
            <a:ext cx="8640480" cy="71957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923180"/>
            <a:ext cx="7722790" cy="5757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2025770"/>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909772"/>
            <a:ext cx="7722790"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接下来，演示如何将</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a:t>
            </a:r>
            <a:r>
              <a:rPr lang="en-US" altLang="zh-CN" sz="1600" dirty="0" err="1">
                <a:solidFill>
                  <a:srgbClr val="595959"/>
                </a:solidFill>
                <a:latin typeface="微软雅黑" panose="020B0503020204020204" pitchFamily="34" charset="-122"/>
                <a:ea typeface="微软雅黑" panose="020B0503020204020204" pitchFamily="34" charset="-122"/>
              </a:rPr>
              <a:t>order_detail</a:t>
            </a:r>
            <a:r>
              <a:rPr lang="zh-CN" altLang="en-US" sz="1600" dirty="0">
                <a:solidFill>
                  <a:srgbClr val="595959"/>
                </a:solidFill>
                <a:latin typeface="微软雅黑" panose="020B0503020204020204" pitchFamily="34" charset="-122"/>
                <a:ea typeface="微软雅黑" panose="020B0503020204020204" pitchFamily="34" charset="-122"/>
              </a:rPr>
              <a:t>表的名称修改为</a:t>
            </a:r>
            <a:r>
              <a:rPr lang="en-US" altLang="zh-CN" sz="1600" dirty="0" err="1">
                <a:solidFill>
                  <a:srgbClr val="1369B2"/>
                </a:solidFill>
                <a:latin typeface="微软雅黑" panose="020B0503020204020204" pitchFamily="34" charset="-122"/>
                <a:ea typeface="微软雅黑" panose="020B0503020204020204" pitchFamily="34" charset="-122"/>
              </a:rPr>
              <a:t>dwd_order_detail</a:t>
            </a:r>
            <a:r>
              <a:rPr lang="zh-CN" altLang="en-US" sz="1600" dirty="0">
                <a:solidFill>
                  <a:srgbClr val="595959"/>
                </a:solidFill>
                <a:latin typeface="微软雅黑" panose="020B0503020204020204" pitchFamily="34" charset="-122"/>
                <a:ea typeface="微软雅黑" panose="020B0503020204020204" pitchFamily="34" charset="-122"/>
              </a:rPr>
              <a:t>，具体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748461"/>
            <a:ext cx="8640480"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1918742" y="2964485"/>
            <a:ext cx="8103437"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da-DK"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default.order_detail RENAME TO default.dwd_order_detail;</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768528"/>
            <a:ext cx="410445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查询</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default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数据库中所有表的名称</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修改表名</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a:stretch>
            <a:fillRect/>
          </a:stretch>
        </p:blipFill>
        <p:spPr>
          <a:xfrm>
            <a:off x="5914716" y="3853014"/>
            <a:ext cx="4500970" cy="25745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2781722"/>
            <a:ext cx="6316660" cy="244827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968311"/>
            <a:ext cx="5544616"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表的定义不仅取决于</a:t>
            </a:r>
            <a:r>
              <a:rPr lang="zh-CN" altLang="en-US" sz="2000" dirty="0">
                <a:solidFill>
                  <a:srgbClr val="1369B2"/>
                </a:solidFill>
                <a:latin typeface="微软雅黑" panose="020B0503020204020204" pitchFamily="34" charset="-122"/>
                <a:ea typeface="微软雅黑" panose="020B0503020204020204" pitchFamily="34" charset="-122"/>
              </a:rPr>
              <a:t>字段</a:t>
            </a:r>
            <a:r>
              <a:rPr lang="zh-CN" altLang="en-US" sz="2000" dirty="0">
                <a:solidFill>
                  <a:srgbClr val="595959"/>
                </a:solidFill>
                <a:latin typeface="微软雅黑" panose="020B0503020204020204" pitchFamily="34" charset="-122"/>
                <a:ea typeface="微软雅黑" panose="020B0503020204020204" pitchFamily="34" charset="-122"/>
              </a:rPr>
              <a:t>，还依赖一系列</a:t>
            </a:r>
            <a:r>
              <a:rPr lang="zh-CN" altLang="en-US" sz="2000" dirty="0">
                <a:solidFill>
                  <a:srgbClr val="1369B2"/>
                </a:solidFill>
                <a:latin typeface="微软雅黑" panose="020B0503020204020204" pitchFamily="34" charset="-122"/>
                <a:ea typeface="微软雅黑" panose="020B0503020204020204" pitchFamily="34" charset="-122"/>
              </a:rPr>
              <a:t>表属性</a:t>
            </a:r>
            <a:r>
              <a:rPr lang="zh-CN" altLang="en-US" sz="2000" dirty="0">
                <a:solidFill>
                  <a:srgbClr val="595959"/>
                </a:solidFill>
                <a:latin typeface="微软雅黑" panose="020B0503020204020204" pitchFamily="34" charset="-122"/>
                <a:ea typeface="微软雅黑" panose="020B0503020204020204" pitchFamily="34" charset="-122"/>
              </a:rPr>
              <a:t>，以描述其</a:t>
            </a:r>
            <a:r>
              <a:rPr lang="zh-CN" altLang="en-US" sz="2000" dirty="0">
                <a:solidFill>
                  <a:srgbClr val="1369B2"/>
                </a:solidFill>
                <a:latin typeface="微软雅黑" panose="020B0503020204020204" pitchFamily="34" charset="-122"/>
                <a:ea typeface="微软雅黑" panose="020B0503020204020204" pitchFamily="34" charset="-122"/>
              </a:rPr>
              <a:t>存储特性</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运行行为</a:t>
            </a:r>
            <a:r>
              <a:rPr lang="zh-CN" altLang="en-US" sz="2000" dirty="0">
                <a:solidFill>
                  <a:srgbClr val="595959"/>
                </a:solidFill>
                <a:latin typeface="微软雅黑" panose="020B0503020204020204" pitchFamily="34" charset="-122"/>
                <a:ea typeface="微软雅黑" panose="020B0503020204020204" pitchFamily="34" charset="-122"/>
              </a:rPr>
              <a:t>。然而，业务需求并非一成不变。随着数据量增长、分析场景变化或执行引擎升级，原有表属性可能不再适用。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修改表属性</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029648" y="2995246"/>
            <a:ext cx="10216594" cy="3098844"/>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78172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80790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26171" y="1778042"/>
            <a:ext cx="5357067"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修改表属性</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717826"/>
            <a:ext cx="9289033" cy="20882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4005858"/>
            <a:ext cx="7508834"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SET TBLPROPERTIES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1970743" y="4496477"/>
            <a:ext cx="2338987" cy="3837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a:off x="1970743" y="4598688"/>
            <a:ext cx="0" cy="56315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702717" y="5170747"/>
            <a:ext cx="3888431"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7"/>
          <p:cNvSpPr txBox="1"/>
          <p:nvPr/>
        </p:nvSpPr>
        <p:spPr>
          <a:xfrm>
            <a:off x="1702718" y="5223325"/>
            <a:ext cx="417646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en-US" altLang="zh-CN" sz="1600" dirty="0">
                <a:solidFill>
                  <a:srgbClr val="FF0000"/>
                </a:solidFill>
                <a:latin typeface="微软雅黑" panose="020B0503020204020204" pitchFamily="34" charset="-122"/>
                <a:ea typeface="微软雅黑" panose="020B0503020204020204" pitchFamily="34" charset="-122"/>
              </a:rPr>
              <a:t>SET TBLPROPERTIES</a:t>
            </a:r>
            <a:r>
              <a:rPr lang="zh-CN" altLang="en-US" sz="1600" dirty="0">
                <a:solidFill>
                  <a:srgbClr val="FF0000"/>
                </a:solidFill>
                <a:latin typeface="微软雅黑" panose="020B0503020204020204" pitchFamily="34" charset="-122"/>
                <a:ea typeface="微软雅黑" panose="020B0503020204020204" pitchFamily="34" charset="-122"/>
              </a:rPr>
              <a:t>子句用于修改表属性</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修改表属性</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2355227"/>
            <a:ext cx="10368568" cy="4170911"/>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851172"/>
            <a:ext cx="8640480" cy="71957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923180"/>
            <a:ext cx="7722790" cy="5757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2025770"/>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909772"/>
            <a:ext cx="7722790"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接下来，演示如何将</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a:t>
            </a:r>
            <a:r>
              <a:rPr lang="en-US" altLang="zh-CN" sz="1600" dirty="0" err="1">
                <a:solidFill>
                  <a:srgbClr val="1369B2"/>
                </a:solidFill>
                <a:latin typeface="微软雅黑" panose="020B0503020204020204" pitchFamily="34" charset="-122"/>
                <a:ea typeface="微软雅黑" panose="020B0503020204020204" pitchFamily="34" charset="-122"/>
              </a:rPr>
              <a:t>dwd_order_detail</a:t>
            </a:r>
            <a:r>
              <a:rPr lang="zh-CN" altLang="en-US" sz="1600" dirty="0">
                <a:solidFill>
                  <a:srgbClr val="595959"/>
                </a:solidFill>
                <a:latin typeface="微软雅黑" panose="020B0503020204020204" pitchFamily="34" charset="-122"/>
                <a:ea typeface="微软雅黑" panose="020B0503020204020204" pitchFamily="34" charset="-122"/>
              </a:rPr>
              <a:t>表的</a:t>
            </a:r>
            <a:r>
              <a:rPr lang="en-US" altLang="zh-CN" sz="1600" dirty="0">
                <a:solidFill>
                  <a:srgbClr val="595959"/>
                </a:solidFill>
                <a:latin typeface="微软雅黑" panose="020B0503020204020204" pitchFamily="34" charset="-122"/>
                <a:ea typeface="微软雅黑" panose="020B0503020204020204" pitchFamily="34" charset="-122"/>
              </a:rPr>
              <a:t>immutable</a:t>
            </a:r>
            <a:r>
              <a:rPr lang="zh-CN" altLang="en-US" sz="1600" dirty="0">
                <a:solidFill>
                  <a:srgbClr val="595959"/>
                </a:solidFill>
                <a:latin typeface="微软雅黑" panose="020B0503020204020204" pitchFamily="34" charset="-122"/>
                <a:ea typeface="微软雅黑" panose="020B0503020204020204" pitchFamily="34" charset="-122"/>
              </a:rPr>
              <a:t>属性设为</a:t>
            </a:r>
            <a:r>
              <a:rPr lang="en-US" altLang="zh-CN" sz="1600" dirty="0">
                <a:solidFill>
                  <a:srgbClr val="595959"/>
                </a:solidFill>
                <a:latin typeface="微软雅黑" panose="020B0503020204020204" pitchFamily="34" charset="-122"/>
                <a:ea typeface="微软雅黑" panose="020B0503020204020204" pitchFamily="34" charset="-122"/>
              </a:rPr>
              <a:t>TRUE</a:t>
            </a:r>
            <a:r>
              <a:rPr lang="zh-CN" altLang="en-US" sz="1600" dirty="0">
                <a:solidFill>
                  <a:srgbClr val="595959"/>
                </a:solidFill>
                <a:latin typeface="微软雅黑" panose="020B0503020204020204" pitchFamily="34" charset="-122"/>
                <a:ea typeface="微软雅黑" panose="020B0503020204020204" pitchFamily="34" charset="-122"/>
              </a:rPr>
              <a:t>，将其标识为不可变表，具体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558702" y="2748461"/>
            <a:ext cx="9267829"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1702239" y="2964485"/>
            <a:ext cx="9124293"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default.dwd_order_detail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SET TBLPROPERTIES ('immutable'='TRUE');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558702" y="3768528"/>
            <a:ext cx="4248472"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上述命令执行完成后，通过格式化模式查看</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default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数据库中</a:t>
            </a:r>
            <a:r>
              <a:rPr lang="en-US" altLang="zh-CN" sz="1800" dirty="0" err="1">
                <a:solidFill>
                  <a:srgbClr val="1369B2"/>
                </a:solidFill>
                <a:latin typeface="微软雅黑" panose="020B0503020204020204" pitchFamily="34" charset="-122"/>
                <a:ea typeface="微软雅黑" panose="020B0503020204020204" pitchFamily="34" charset="-122"/>
                <a:cs typeface="+mn-ea"/>
                <a:sym typeface="+mn-lt"/>
              </a:rPr>
              <a:t>dwd_order_detail</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表的信息</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修改表属性</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1"/>
          <a:stretch>
            <a:fillRect/>
          </a:stretch>
        </p:blipFill>
        <p:spPr>
          <a:xfrm>
            <a:off x="5985747" y="3770397"/>
            <a:ext cx="4622642" cy="267817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2061642"/>
            <a:ext cx="6316660" cy="367240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176405"/>
            <a:ext cx="5544616"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在数据仓库的生命周期中，表结构定义会随业务需求的变化而演进。最初的字段设计可能只为特定任务服务，但在后续的</a:t>
            </a:r>
            <a:r>
              <a:rPr lang="zh-CN" altLang="en-US" sz="2000" dirty="0">
                <a:solidFill>
                  <a:srgbClr val="1369B2"/>
                </a:solidFill>
                <a:latin typeface="微软雅黑" panose="020B0503020204020204" pitchFamily="34" charset="-122"/>
                <a:ea typeface="微软雅黑" panose="020B0503020204020204" pitchFamily="34" charset="-122"/>
              </a:rPr>
              <a:t>数据处理</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分析过程</a:t>
            </a:r>
            <a:r>
              <a:rPr lang="zh-CN" altLang="en-US" sz="2000" dirty="0">
                <a:solidFill>
                  <a:srgbClr val="595959"/>
                </a:solidFill>
                <a:latin typeface="微软雅黑" panose="020B0503020204020204" pitchFamily="34" charset="-122"/>
                <a:ea typeface="微软雅黑" panose="020B0503020204020204" pitchFamily="34" charset="-122"/>
              </a:rPr>
              <a:t>中，常会发现字段定义存在不足。例如，有些字段需要重命名以提升可读性；有些字段需要调整数据类型以适配新的数据格式；还有些场景需要在表中新增字段，以匹配最新的数据模型。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字段操作</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375126" y="2349674"/>
            <a:ext cx="5040560"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接下来，将主要介绍</a:t>
            </a:r>
            <a:r>
              <a:rPr lang="zh-CN" altLang="en-US" sz="2000" dirty="0">
                <a:solidFill>
                  <a:srgbClr val="1369B2"/>
                </a:solidFill>
                <a:latin typeface="微软雅黑" panose="020B0503020204020204" pitchFamily="34" charset="-122"/>
                <a:ea typeface="微软雅黑" panose="020B0503020204020204" pitchFamily="34" charset="-122"/>
              </a:rPr>
              <a:t>修改表字段</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添加表字段</a:t>
            </a:r>
            <a:r>
              <a:rPr lang="zh-CN" altLang="en-US" sz="2000" dirty="0">
                <a:solidFill>
                  <a:srgbClr val="595959"/>
                </a:solidFill>
                <a:latin typeface="微软雅黑" panose="020B0503020204020204" pitchFamily="34" charset="-122"/>
                <a:ea typeface="微软雅黑" panose="020B0503020204020204" pitchFamily="34" charset="-122"/>
              </a:rPr>
              <a:t>的语法格式，具体内容如下。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7"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13470"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字段操作</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888485"/>
            <a:ext cx="10216594" cy="338687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63770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663892"/>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26171" y="1778042"/>
            <a:ext cx="5357067"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1</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修改表字段</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573810"/>
            <a:ext cx="9289033" cy="20882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3861842"/>
            <a:ext cx="7508834"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CHANGE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col_old_name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col_new_name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data_type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col_comment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[FIRST|AFTER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column_name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字段操作</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矩形 16"/>
          <p:cNvSpPr/>
          <p:nvPr/>
        </p:nvSpPr>
        <p:spPr>
          <a:xfrm>
            <a:off x="6077395" y="3933850"/>
            <a:ext cx="1025924" cy="3837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8" name="直接箭头连接符 17"/>
          <p:cNvCxnSpPr/>
          <p:nvPr/>
        </p:nvCxnSpPr>
        <p:spPr>
          <a:xfrm flipV="1">
            <a:off x="6077394" y="3645818"/>
            <a:ext cx="0" cy="39024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4421211" y="3165976"/>
            <a:ext cx="1673996"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0" name="文本框 7"/>
          <p:cNvSpPr txBox="1"/>
          <p:nvPr/>
        </p:nvSpPr>
        <p:spPr>
          <a:xfrm>
            <a:off x="4421211" y="3218554"/>
            <a:ext cx="1818011"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用于修改表字段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7119410" y="3933850"/>
            <a:ext cx="1568084" cy="3837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3" name="直接箭头连接符 22"/>
          <p:cNvCxnSpPr/>
          <p:nvPr/>
        </p:nvCxnSpPr>
        <p:spPr>
          <a:xfrm flipV="1">
            <a:off x="8674750" y="3590579"/>
            <a:ext cx="0" cy="39024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7850496" y="3078985"/>
            <a:ext cx="1818010"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7"/>
          <p:cNvSpPr txBox="1"/>
          <p:nvPr/>
        </p:nvSpPr>
        <p:spPr>
          <a:xfrm>
            <a:off x="7850496" y="3131563"/>
            <a:ext cx="1818011"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用于指定原字段名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6" name="矩形 25"/>
          <p:cNvSpPr/>
          <p:nvPr/>
        </p:nvSpPr>
        <p:spPr>
          <a:xfrm>
            <a:off x="2040547" y="4352774"/>
            <a:ext cx="1606388" cy="37316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7" name="直接箭头连接符 26"/>
          <p:cNvCxnSpPr/>
          <p:nvPr/>
        </p:nvCxnSpPr>
        <p:spPr>
          <a:xfrm flipV="1">
            <a:off x="2040546" y="3789834"/>
            <a:ext cx="0" cy="63647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520884" y="3249582"/>
            <a:ext cx="1959143"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文本框 7"/>
          <p:cNvSpPr txBox="1"/>
          <p:nvPr/>
        </p:nvSpPr>
        <p:spPr>
          <a:xfrm>
            <a:off x="1520885" y="3302160"/>
            <a:ext cx="2054038"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用于指定新的字段名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1" name="矩形 30"/>
          <p:cNvSpPr/>
          <p:nvPr/>
        </p:nvSpPr>
        <p:spPr>
          <a:xfrm>
            <a:off x="3703110" y="4365079"/>
            <a:ext cx="1167960" cy="36085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2" name="直接箭头连接符 31"/>
          <p:cNvCxnSpPr/>
          <p:nvPr/>
        </p:nvCxnSpPr>
        <p:spPr>
          <a:xfrm>
            <a:off x="3703110" y="4725938"/>
            <a:ext cx="0" cy="48009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3070870" y="5222805"/>
            <a:ext cx="1584176" cy="77711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4" name="文本框 7"/>
          <p:cNvSpPr txBox="1"/>
          <p:nvPr/>
        </p:nvSpPr>
        <p:spPr>
          <a:xfrm>
            <a:off x="3070870" y="5275383"/>
            <a:ext cx="1584176"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用于指定新字段的数据类型</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904008" y="4366699"/>
            <a:ext cx="1263205" cy="39024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6" name="直接箭头连接符 35"/>
          <p:cNvCxnSpPr/>
          <p:nvPr/>
        </p:nvCxnSpPr>
        <p:spPr>
          <a:xfrm>
            <a:off x="6167213" y="4725938"/>
            <a:ext cx="0" cy="48009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5102644" y="5228403"/>
            <a:ext cx="1712639" cy="77711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8" name="文本框 7"/>
          <p:cNvSpPr txBox="1"/>
          <p:nvPr/>
        </p:nvSpPr>
        <p:spPr>
          <a:xfrm>
            <a:off x="5102644" y="5280981"/>
            <a:ext cx="1712641"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用于重新定义字段的描述信息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9" name="矩形 38"/>
          <p:cNvSpPr/>
          <p:nvPr/>
        </p:nvSpPr>
        <p:spPr>
          <a:xfrm>
            <a:off x="7850496" y="4317638"/>
            <a:ext cx="692979" cy="3837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0" name="直接箭头连接符 39"/>
          <p:cNvCxnSpPr/>
          <p:nvPr/>
        </p:nvCxnSpPr>
        <p:spPr>
          <a:xfrm>
            <a:off x="7850496" y="4671656"/>
            <a:ext cx="0" cy="48009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7119148" y="5200926"/>
            <a:ext cx="1672011" cy="77711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2" name="文本框 7"/>
          <p:cNvSpPr txBox="1"/>
          <p:nvPr/>
        </p:nvSpPr>
        <p:spPr>
          <a:xfrm>
            <a:off x="7119148" y="5253504"/>
            <a:ext cx="167201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用于将新字段置为表的首个字段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3" name="矩形 42"/>
          <p:cNvSpPr/>
          <p:nvPr/>
        </p:nvSpPr>
        <p:spPr>
          <a:xfrm>
            <a:off x="8590373" y="4365079"/>
            <a:ext cx="692979" cy="3837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4" name="直接箭头连接符 43"/>
          <p:cNvCxnSpPr/>
          <p:nvPr/>
        </p:nvCxnSpPr>
        <p:spPr>
          <a:xfrm>
            <a:off x="9283352" y="4671655"/>
            <a:ext cx="0" cy="48009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8953424" y="5212383"/>
            <a:ext cx="2056567" cy="106047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6" name="文本框 7"/>
          <p:cNvSpPr txBox="1"/>
          <p:nvPr/>
        </p:nvSpPr>
        <p:spPr>
          <a:xfrm>
            <a:off x="8953424" y="5264961"/>
            <a:ext cx="2125887"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用于将新字段置为指定字段</a:t>
            </a:r>
            <a:r>
              <a:rPr lang="en-US" altLang="zh-CN" sz="1600" dirty="0" err="1">
                <a:solidFill>
                  <a:srgbClr val="FF0000"/>
                </a:solidFill>
                <a:latin typeface="微软雅黑" panose="020B0503020204020204" pitchFamily="34" charset="-122"/>
                <a:ea typeface="微软雅黑" panose="020B0503020204020204" pitchFamily="34" charset="-122"/>
              </a:rPr>
              <a:t>column_name</a:t>
            </a:r>
            <a:r>
              <a:rPr lang="zh-CN" altLang="en-US" sz="1600" dirty="0">
                <a:solidFill>
                  <a:srgbClr val="FF0000"/>
                </a:solidFill>
                <a:latin typeface="微软雅黑" panose="020B0503020204020204" pitchFamily="34" charset="-122"/>
                <a:ea typeface="微软雅黑" panose="020B0503020204020204" pitchFamily="34" charset="-122"/>
              </a:rPr>
              <a:t>之后</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25842" y="2364324"/>
            <a:ext cx="10368568" cy="4170911"/>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851172"/>
            <a:ext cx="8640480" cy="71957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923180"/>
            <a:ext cx="7722790" cy="5757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2025770"/>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909772"/>
            <a:ext cx="7722790"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接下来，演示如何对</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a:t>
            </a:r>
            <a:r>
              <a:rPr lang="en-US" altLang="zh-CN" sz="1600" dirty="0" err="1">
                <a:solidFill>
                  <a:srgbClr val="1369B2"/>
                </a:solidFill>
                <a:latin typeface="微软雅黑" panose="020B0503020204020204" pitchFamily="34" charset="-122"/>
                <a:ea typeface="微软雅黑" panose="020B0503020204020204" pitchFamily="34" charset="-122"/>
              </a:rPr>
              <a:t>dwd_order_detail</a:t>
            </a:r>
            <a:r>
              <a:rPr lang="zh-CN" altLang="en-US" sz="1600" dirty="0">
                <a:solidFill>
                  <a:srgbClr val="595959"/>
                </a:solidFill>
                <a:latin typeface="微软雅黑" panose="020B0503020204020204" pitchFamily="34" charset="-122"/>
                <a:ea typeface="微软雅黑" panose="020B0503020204020204" pitchFamily="34" charset="-122"/>
              </a:rPr>
              <a:t>表的字段进行修改，具体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558702" y="3191504"/>
            <a:ext cx="9267829"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1955679" y="3172435"/>
            <a:ext cx="8333877"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default.dwd_order_detail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CHANGE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STRING AFTER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user_id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字段操作</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9" name="圆角矩形标注 8"/>
          <p:cNvSpPr/>
          <p:nvPr/>
        </p:nvSpPr>
        <p:spPr bwMode="auto">
          <a:xfrm>
            <a:off x="2710830" y="4678718"/>
            <a:ext cx="6244929" cy="1296145"/>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上述语句将</a:t>
            </a:r>
            <a:r>
              <a:rPr lang="en-US" sz="1600" dirty="0" err="1">
                <a:solidFill>
                  <a:srgbClr val="FF0000"/>
                </a:solidFill>
                <a:latin typeface="微软雅黑" panose="020B0503020204020204" pitchFamily="34" charset="-122"/>
                <a:ea typeface="微软雅黑" panose="020B0503020204020204" pitchFamily="34" charset="-122"/>
              </a:rPr>
              <a:t>order_id</a:t>
            </a:r>
            <a:r>
              <a:rPr lang="zh-CN" altLang="en-US" sz="1600" dirty="0">
                <a:solidFill>
                  <a:srgbClr val="FF0000"/>
                </a:solidFill>
                <a:latin typeface="微软雅黑" panose="020B0503020204020204" pitchFamily="34" charset="-122"/>
                <a:ea typeface="微软雅黑" panose="020B0503020204020204" pitchFamily="34" charset="-122"/>
              </a:rPr>
              <a:t>字段的名称和数据类型分别修改为</a:t>
            </a:r>
            <a:r>
              <a:rPr lang="en-US" sz="1600" dirty="0" err="1">
                <a:solidFill>
                  <a:srgbClr val="FF0000"/>
                </a:solidFill>
                <a:latin typeface="微软雅黑" panose="020B0503020204020204" pitchFamily="34" charset="-122"/>
                <a:ea typeface="微软雅黑" panose="020B0503020204020204" pitchFamily="34" charset="-122"/>
              </a:rPr>
              <a:t>orderid</a:t>
            </a:r>
            <a:r>
              <a:rPr lang="zh-CN" altLang="en-US" sz="1600" dirty="0">
                <a:solidFill>
                  <a:srgbClr val="FF0000"/>
                </a:solidFill>
                <a:latin typeface="微软雅黑" panose="020B0503020204020204" pitchFamily="34" charset="-122"/>
                <a:ea typeface="微软雅黑" panose="020B0503020204020204" pitchFamily="34" charset="-122"/>
              </a:rPr>
              <a:t>和</a:t>
            </a:r>
            <a:r>
              <a:rPr lang="en-US" sz="1600" dirty="0">
                <a:solidFill>
                  <a:srgbClr val="FF0000"/>
                </a:solidFill>
                <a:latin typeface="微软雅黑" panose="020B0503020204020204" pitchFamily="34" charset="-122"/>
                <a:ea typeface="微软雅黑" panose="020B0503020204020204" pitchFamily="34" charset="-122"/>
              </a:rPr>
              <a:t>STRING，</a:t>
            </a:r>
            <a:r>
              <a:rPr lang="zh-CN" altLang="en-US" sz="1600" dirty="0">
                <a:solidFill>
                  <a:srgbClr val="FF0000"/>
                </a:solidFill>
                <a:latin typeface="微软雅黑" panose="020B0503020204020204" pitchFamily="34" charset="-122"/>
                <a:ea typeface="微软雅黑" panose="020B0503020204020204" pitchFamily="34" charset="-122"/>
              </a:rPr>
              <a:t>并将其置为</a:t>
            </a:r>
            <a:r>
              <a:rPr lang="en-US" sz="1600" dirty="0" err="1">
                <a:solidFill>
                  <a:srgbClr val="FF0000"/>
                </a:solidFill>
                <a:latin typeface="微软雅黑" panose="020B0503020204020204" pitchFamily="34" charset="-122"/>
                <a:ea typeface="微软雅黑" panose="020B0503020204020204" pitchFamily="34" charset="-122"/>
              </a:rPr>
              <a:t>user_id</a:t>
            </a:r>
            <a:r>
              <a:rPr lang="zh-CN" altLang="en-US" sz="1600" dirty="0">
                <a:solidFill>
                  <a:srgbClr val="FF0000"/>
                </a:solidFill>
                <a:latin typeface="微软雅黑" panose="020B0503020204020204" pitchFamily="34" charset="-122"/>
                <a:ea typeface="微软雅黑" panose="020B0503020204020204" pitchFamily="34" charset="-122"/>
              </a:rPr>
              <a:t>字段之后。</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25842" y="2364324"/>
            <a:ext cx="10368568" cy="4170911"/>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851172"/>
            <a:ext cx="8640480" cy="71957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923180"/>
            <a:ext cx="7722790" cy="5757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2025770"/>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909772"/>
            <a:ext cx="7722790"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接下来，演示如何对</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a:t>
            </a:r>
            <a:r>
              <a:rPr lang="en-US" altLang="zh-CN" sz="1600" dirty="0" err="1">
                <a:solidFill>
                  <a:srgbClr val="1369B2"/>
                </a:solidFill>
                <a:latin typeface="微软雅黑" panose="020B0503020204020204" pitchFamily="34" charset="-122"/>
                <a:ea typeface="微软雅黑" panose="020B0503020204020204" pitchFamily="34" charset="-122"/>
              </a:rPr>
              <a:t>dwd_order_detail</a:t>
            </a:r>
            <a:r>
              <a:rPr lang="zh-CN" altLang="en-US" sz="1600" dirty="0">
                <a:solidFill>
                  <a:srgbClr val="595959"/>
                </a:solidFill>
                <a:latin typeface="微软雅黑" panose="020B0503020204020204" pitchFamily="34" charset="-122"/>
                <a:ea typeface="微软雅黑" panose="020B0503020204020204" pitchFamily="34" charset="-122"/>
              </a:rPr>
              <a:t>表的字段进行修改，具体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20" name="原创设计师QQ598969553          _4"/>
          <p:cNvSpPr/>
          <p:nvPr/>
        </p:nvSpPr>
        <p:spPr>
          <a:xfrm>
            <a:off x="1601614" y="2925738"/>
            <a:ext cx="9217024"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上述命令执行完成后，通过简略模式查看</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default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数据库中</a:t>
            </a:r>
            <a:r>
              <a:rPr lang="en-US" altLang="zh-CN" sz="1800" dirty="0" err="1">
                <a:solidFill>
                  <a:srgbClr val="1369B2"/>
                </a:solidFill>
                <a:latin typeface="微软雅黑" panose="020B0503020204020204" pitchFamily="34" charset="-122"/>
                <a:ea typeface="微软雅黑" panose="020B0503020204020204" pitchFamily="34" charset="-122"/>
                <a:cs typeface="+mn-ea"/>
                <a:sym typeface="+mn-lt"/>
              </a:rPr>
              <a:t>dwd_order_detail</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表的信息，如图。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字段操作</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2998862" y="3899710"/>
            <a:ext cx="6624736" cy="260706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888485"/>
            <a:ext cx="10216594" cy="338687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63770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663892"/>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26171" y="1778042"/>
            <a:ext cx="5357067"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2</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添加表字段</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573810"/>
            <a:ext cx="9289033" cy="20882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4077866"/>
            <a:ext cx="7508834"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ADD COLUMNS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data_type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col_comment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字段操作</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6" name="矩形 25"/>
          <p:cNvSpPr/>
          <p:nvPr/>
        </p:nvSpPr>
        <p:spPr>
          <a:xfrm>
            <a:off x="6023197" y="4100364"/>
            <a:ext cx="1800183" cy="40955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7" name="直接箭头连接符 26"/>
          <p:cNvCxnSpPr/>
          <p:nvPr/>
        </p:nvCxnSpPr>
        <p:spPr>
          <a:xfrm flipV="1">
            <a:off x="6023197" y="3782128"/>
            <a:ext cx="0" cy="63647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519142" y="3237984"/>
            <a:ext cx="2376259"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文本框 7"/>
          <p:cNvSpPr txBox="1"/>
          <p:nvPr/>
        </p:nvSpPr>
        <p:spPr>
          <a:xfrm>
            <a:off x="5519142" y="3351011"/>
            <a:ext cx="252027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用于在表的末尾新增字段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45145" y="2364324"/>
            <a:ext cx="10368568" cy="4170911"/>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851172"/>
            <a:ext cx="8640480" cy="71957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923180"/>
            <a:ext cx="7722790" cy="5757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2025770"/>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909772"/>
            <a:ext cx="7722790"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接下来，演示如何向</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数据库中的</a:t>
            </a:r>
            <a:r>
              <a:rPr lang="en-US" altLang="zh-CN" sz="1600" dirty="0" err="1">
                <a:solidFill>
                  <a:srgbClr val="1369B2"/>
                </a:solidFill>
                <a:latin typeface="微软雅黑" panose="020B0503020204020204" pitchFamily="34" charset="-122"/>
                <a:ea typeface="微软雅黑" panose="020B0503020204020204" pitchFamily="34" charset="-122"/>
              </a:rPr>
              <a:t>dwd_order_detail</a:t>
            </a:r>
            <a:r>
              <a:rPr lang="zh-CN" altLang="en-US" sz="1600" dirty="0">
                <a:solidFill>
                  <a:srgbClr val="595959"/>
                </a:solidFill>
                <a:latin typeface="微软雅黑" panose="020B0503020204020204" pitchFamily="34" charset="-122"/>
                <a:ea typeface="微软雅黑" panose="020B0503020204020204" pitchFamily="34" charset="-122"/>
              </a:rPr>
              <a:t>表新增字段，具体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558702" y="3069754"/>
            <a:ext cx="9267829" cy="23265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1955679" y="3172435"/>
            <a:ext cx="8333877"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default.dwd_order_detail</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ADD COLUMNS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shipping_fee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DECIMAL(18, 2) COMMENT '</a:t>
            </a:r>
            <a:r>
              <a:rPr lang="zh-CN" altLang="en-US"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运费</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pay_method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STRING COMMENT '</a:t>
            </a:r>
            <a:r>
              <a:rPr lang="zh-CN" altLang="en-US"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支付方式</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字段操作</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6" name="圆角矩形标注 8"/>
          <p:cNvSpPr/>
          <p:nvPr/>
        </p:nvSpPr>
        <p:spPr bwMode="auto">
          <a:xfrm>
            <a:off x="2550765" y="5631891"/>
            <a:ext cx="7144841" cy="813422"/>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上述语句在</a:t>
            </a:r>
            <a:r>
              <a:rPr lang="en-US" altLang="zh-CN" sz="1600" dirty="0" err="1">
                <a:solidFill>
                  <a:srgbClr val="FF0000"/>
                </a:solidFill>
                <a:latin typeface="微软雅黑" panose="020B0503020204020204" pitchFamily="34" charset="-122"/>
                <a:ea typeface="微软雅黑" panose="020B0503020204020204" pitchFamily="34" charset="-122"/>
              </a:rPr>
              <a:t>dwd_order_detail</a:t>
            </a:r>
            <a:r>
              <a:rPr lang="zh-CN" altLang="en-US" sz="1600" dirty="0">
                <a:solidFill>
                  <a:srgbClr val="FF0000"/>
                </a:solidFill>
                <a:latin typeface="微软雅黑" panose="020B0503020204020204" pitchFamily="34" charset="-122"/>
                <a:ea typeface="微软雅黑" panose="020B0503020204020204" pitchFamily="34" charset="-122"/>
              </a:rPr>
              <a:t>表中新增</a:t>
            </a:r>
            <a:r>
              <a:rPr lang="en-US" altLang="zh-CN" sz="1600" dirty="0" err="1">
                <a:solidFill>
                  <a:srgbClr val="FF0000"/>
                </a:solidFill>
                <a:latin typeface="微软雅黑" panose="020B0503020204020204" pitchFamily="34" charset="-122"/>
                <a:ea typeface="微软雅黑" panose="020B0503020204020204" pitchFamily="34" charset="-122"/>
              </a:rPr>
              <a:t>shipping_fee</a:t>
            </a:r>
            <a:r>
              <a:rPr lang="zh-CN" altLang="en-US" sz="1600" dirty="0">
                <a:solidFill>
                  <a:srgbClr val="FF0000"/>
                </a:solidFill>
                <a:latin typeface="微软雅黑" panose="020B0503020204020204" pitchFamily="34" charset="-122"/>
                <a:ea typeface="微软雅黑" panose="020B0503020204020204" pitchFamily="34" charset="-122"/>
              </a:rPr>
              <a:t>和</a:t>
            </a:r>
            <a:r>
              <a:rPr lang="en-US" altLang="zh-CN" sz="1600" dirty="0" err="1">
                <a:solidFill>
                  <a:srgbClr val="FF0000"/>
                </a:solidFill>
                <a:latin typeface="微软雅黑" panose="020B0503020204020204" pitchFamily="34" charset="-122"/>
                <a:ea typeface="微软雅黑" panose="020B0503020204020204" pitchFamily="34" charset="-122"/>
              </a:rPr>
              <a:t>pay_method</a:t>
            </a:r>
            <a:r>
              <a:rPr lang="zh-CN" altLang="en-US" sz="1600" dirty="0">
                <a:solidFill>
                  <a:srgbClr val="FF0000"/>
                </a:solidFill>
                <a:latin typeface="微软雅黑" panose="020B0503020204020204" pitchFamily="34" charset="-122"/>
                <a:ea typeface="微软雅黑" panose="020B0503020204020204" pitchFamily="34" charset="-122"/>
              </a:rPr>
              <a:t>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60027" y="2354212"/>
            <a:ext cx="10368568" cy="4170911"/>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851172"/>
            <a:ext cx="8640480" cy="71957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923180"/>
            <a:ext cx="7722790" cy="5757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2025770"/>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909772"/>
            <a:ext cx="7722790"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接下来，演示如何向</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数据库中的</a:t>
            </a:r>
            <a:r>
              <a:rPr lang="en-US" altLang="zh-CN" sz="1600" dirty="0" err="1">
                <a:solidFill>
                  <a:srgbClr val="1369B2"/>
                </a:solidFill>
                <a:latin typeface="微软雅黑" panose="020B0503020204020204" pitchFamily="34" charset="-122"/>
                <a:ea typeface="微软雅黑" panose="020B0503020204020204" pitchFamily="34" charset="-122"/>
              </a:rPr>
              <a:t>dwd_order_detail</a:t>
            </a:r>
            <a:r>
              <a:rPr lang="zh-CN" altLang="en-US" sz="1600" dirty="0">
                <a:solidFill>
                  <a:srgbClr val="595959"/>
                </a:solidFill>
                <a:latin typeface="微软雅黑" panose="020B0503020204020204" pitchFamily="34" charset="-122"/>
                <a:ea typeface="微软雅黑" panose="020B0503020204020204" pitchFamily="34" charset="-122"/>
              </a:rPr>
              <a:t>表新增字段，具体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字段操作</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文本框 1"/>
          <p:cNvSpPr txBox="1"/>
          <p:nvPr/>
        </p:nvSpPr>
        <p:spPr>
          <a:xfrm>
            <a:off x="1631199" y="2816197"/>
            <a:ext cx="9576575" cy="45890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上述命令执行完成后，通过简略模式查看</a:t>
            </a:r>
            <a:r>
              <a:rPr lang="en-US" altLang="zh-CN" sz="1800" dirty="0">
                <a:solidFill>
                  <a:srgbClr val="595959"/>
                </a:solidFill>
                <a:latin typeface="微软雅黑" panose="020B0503020204020204" pitchFamily="34" charset="-122"/>
                <a:ea typeface="微软雅黑" panose="020B0503020204020204" pitchFamily="34" charset="-122"/>
              </a:rPr>
              <a:t>default</a:t>
            </a:r>
            <a:r>
              <a:rPr lang="zh-CN" altLang="en-US" sz="1800" dirty="0">
                <a:solidFill>
                  <a:srgbClr val="595959"/>
                </a:solidFill>
                <a:latin typeface="微软雅黑" panose="020B0503020204020204" pitchFamily="34" charset="-122"/>
                <a:ea typeface="微软雅黑" panose="020B0503020204020204" pitchFamily="34" charset="-122"/>
              </a:rPr>
              <a:t>数据库中</a:t>
            </a:r>
            <a:r>
              <a:rPr lang="en-US" altLang="zh-CN" sz="1800" dirty="0" err="1">
                <a:solidFill>
                  <a:srgbClr val="1369B2"/>
                </a:solidFill>
                <a:latin typeface="微软雅黑" panose="020B0503020204020204" pitchFamily="34" charset="-122"/>
                <a:ea typeface="微软雅黑" panose="020B0503020204020204" pitchFamily="34" charset="-122"/>
              </a:rPr>
              <a:t>dwd_order_detail</a:t>
            </a:r>
            <a:r>
              <a:rPr lang="zh-CN" altLang="en-US" sz="1800" dirty="0">
                <a:solidFill>
                  <a:srgbClr val="595959"/>
                </a:solidFill>
                <a:latin typeface="微软雅黑" panose="020B0503020204020204" pitchFamily="34" charset="-122"/>
                <a:ea typeface="微软雅黑" panose="020B0503020204020204" pitchFamily="34" charset="-122"/>
              </a:rPr>
              <a:t>表的信息，如图。</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a:stretch>
            <a:fillRect/>
          </a:stretch>
        </p:blipFill>
        <p:spPr>
          <a:xfrm>
            <a:off x="3165622" y="3501093"/>
            <a:ext cx="6358701" cy="283602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77866"/>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掌握表操作，能够熟练使用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表的删除操作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1989634"/>
            <a:ext cx="6316660" cy="338437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176223"/>
            <a:ext cx="5544616"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在数据仓库的建设与维护过程中，表的生命周期并非永久存在。随着业务流程的</a:t>
            </a:r>
            <a:r>
              <a:rPr lang="zh-CN" altLang="en-US" sz="2000" dirty="0">
                <a:solidFill>
                  <a:srgbClr val="1369B2"/>
                </a:solidFill>
                <a:latin typeface="微软雅黑" panose="020B0503020204020204" pitchFamily="34" charset="-122"/>
                <a:ea typeface="微软雅黑" panose="020B0503020204020204" pitchFamily="34" charset="-122"/>
              </a:rPr>
              <a:t>调整</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数据模型</a:t>
            </a:r>
            <a:r>
              <a:rPr lang="zh-CN" altLang="en-US" sz="2000" dirty="0">
                <a:solidFill>
                  <a:srgbClr val="595959"/>
                </a:solidFill>
                <a:latin typeface="微软雅黑" panose="020B0503020204020204" pitchFamily="34" charset="-122"/>
                <a:ea typeface="微软雅黑" panose="020B0503020204020204" pitchFamily="34" charset="-122"/>
              </a:rPr>
              <a:t>的迭代或历史数据的清理需求出现，一些表可能不再具有实际价值。为了避免无效表占用存储空间、增加元数据管理负担，我们需要对不再使用的表进行删除操作。</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888485"/>
            <a:ext cx="10216594" cy="338687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63770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663892"/>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68733"/>
            <a:ext cx="5357067"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删除表</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573810"/>
            <a:ext cx="9289033" cy="20882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4339038"/>
            <a:ext cx="7508834"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TABLE [IF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[PURGE];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6" name="矩形 25"/>
          <p:cNvSpPr/>
          <p:nvPr/>
        </p:nvSpPr>
        <p:spPr>
          <a:xfrm>
            <a:off x="1944149" y="4331958"/>
            <a:ext cx="1558770" cy="42936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7" name="直接箭头连接符 26"/>
          <p:cNvCxnSpPr/>
          <p:nvPr/>
        </p:nvCxnSpPr>
        <p:spPr>
          <a:xfrm flipV="1">
            <a:off x="1944149" y="3950619"/>
            <a:ext cx="0" cy="63647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702718" y="3447904"/>
            <a:ext cx="1224136"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文本框 7"/>
          <p:cNvSpPr txBox="1"/>
          <p:nvPr/>
        </p:nvSpPr>
        <p:spPr>
          <a:xfrm>
            <a:off x="1702718" y="3500482"/>
            <a:ext cx="129614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用于删除表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3518322" y="4331958"/>
            <a:ext cx="1136724" cy="4659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7" name="直接箭头连接符 16"/>
          <p:cNvCxnSpPr/>
          <p:nvPr/>
        </p:nvCxnSpPr>
        <p:spPr>
          <a:xfrm flipV="1">
            <a:off x="4659026" y="3872507"/>
            <a:ext cx="0" cy="63647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502919" y="3201803"/>
            <a:ext cx="1671734" cy="6798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9" name="文本框 7"/>
          <p:cNvSpPr txBox="1"/>
          <p:nvPr/>
        </p:nvSpPr>
        <p:spPr>
          <a:xfrm>
            <a:off x="3502918" y="3199054"/>
            <a:ext cx="1671735"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用于在删除表前进行存在性判断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0" name="矩形 19"/>
          <p:cNvSpPr/>
          <p:nvPr/>
        </p:nvSpPr>
        <p:spPr>
          <a:xfrm>
            <a:off x="7207990" y="4365651"/>
            <a:ext cx="1136724" cy="4659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2" name="直接箭头连接符 21"/>
          <p:cNvCxnSpPr/>
          <p:nvPr/>
        </p:nvCxnSpPr>
        <p:spPr>
          <a:xfrm flipV="1">
            <a:off x="8344714" y="3872506"/>
            <a:ext cx="0" cy="63647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611094" y="3124104"/>
            <a:ext cx="3727149" cy="68968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文本框 7"/>
          <p:cNvSpPr txBox="1"/>
          <p:nvPr/>
        </p:nvSpPr>
        <p:spPr>
          <a:xfrm>
            <a:off x="6611094" y="3176683"/>
            <a:ext cx="3727151"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用于在删除表及其数据时，决定是否跳过将删除的数据移动至</a:t>
            </a:r>
            <a:r>
              <a:rPr lang="en-US" altLang="zh-CN" sz="1600" dirty="0">
                <a:solidFill>
                  <a:srgbClr val="FF0000"/>
                </a:solidFill>
                <a:latin typeface="微软雅黑" panose="020B0503020204020204" pitchFamily="34" charset="-122"/>
                <a:ea typeface="微软雅黑" panose="020B0503020204020204" pitchFamily="34" charset="-122"/>
              </a:rPr>
              <a:t>HDFS</a:t>
            </a:r>
            <a:r>
              <a:rPr lang="zh-CN" altLang="en-US" sz="1600" dirty="0">
                <a:solidFill>
                  <a:srgbClr val="FF0000"/>
                </a:solidFill>
                <a:latin typeface="微软雅黑" panose="020B0503020204020204" pitchFamily="34" charset="-122"/>
                <a:ea typeface="微软雅黑" panose="020B0503020204020204" pitchFamily="34" charset="-122"/>
              </a:rPr>
              <a:t>的回收站</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60027" y="2354212"/>
            <a:ext cx="10368568" cy="4170911"/>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851173"/>
            <a:ext cx="8640480" cy="570510"/>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453404" y="1959058"/>
            <a:ext cx="7890275" cy="383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823498" y="1967151"/>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369109" y="1995320"/>
            <a:ext cx="7974571"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接下来，演示如何删除</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数据库中的</a:t>
            </a:r>
            <a:r>
              <a:rPr lang="en-US" altLang="zh-CN" sz="1600" dirty="0" err="1">
                <a:solidFill>
                  <a:srgbClr val="1369B2"/>
                </a:solidFill>
                <a:latin typeface="微软雅黑" panose="020B0503020204020204" pitchFamily="34" charset="-122"/>
                <a:ea typeface="微软雅黑" panose="020B0503020204020204" pitchFamily="34" charset="-122"/>
              </a:rPr>
              <a:t>dwd_order_detail</a:t>
            </a:r>
            <a:r>
              <a:rPr lang="zh-CN" altLang="en-US" sz="1600" dirty="0">
                <a:solidFill>
                  <a:srgbClr val="595959"/>
                </a:solidFill>
                <a:latin typeface="微软雅黑" panose="020B0503020204020204" pitchFamily="34" charset="-122"/>
                <a:ea typeface="微软雅黑" panose="020B0503020204020204" pitchFamily="34" charset="-122"/>
              </a:rPr>
              <a:t>表，具体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1684832" y="2706063"/>
            <a:ext cx="9267829" cy="8677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2151807" y="2857804"/>
            <a:ext cx="8333877"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TABLE IF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default.dwd_order_detail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文本框 1"/>
          <p:cNvSpPr txBox="1"/>
          <p:nvPr/>
        </p:nvSpPr>
        <p:spPr>
          <a:xfrm>
            <a:off x="1568107" y="3717826"/>
            <a:ext cx="7263404" cy="45890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上述命令执行完成后，查询</a:t>
            </a:r>
            <a:r>
              <a:rPr lang="en-US" altLang="zh-CN" sz="1800" dirty="0">
                <a:solidFill>
                  <a:srgbClr val="1369B2"/>
                </a:solidFill>
                <a:latin typeface="微软雅黑" panose="020B0503020204020204" pitchFamily="34" charset="-122"/>
                <a:ea typeface="微软雅黑" panose="020B0503020204020204" pitchFamily="34" charset="-122"/>
              </a:rPr>
              <a:t>default</a:t>
            </a:r>
            <a:r>
              <a:rPr lang="zh-CN" altLang="en-US" sz="1800" dirty="0">
                <a:solidFill>
                  <a:srgbClr val="1369B2"/>
                </a:solidFill>
                <a:latin typeface="微软雅黑" panose="020B0503020204020204" pitchFamily="34" charset="-122"/>
                <a:ea typeface="微软雅黑" panose="020B0503020204020204" pitchFamily="34" charset="-122"/>
              </a:rPr>
              <a:t>数据库</a:t>
            </a:r>
            <a:r>
              <a:rPr lang="zh-CN" altLang="en-US" sz="1800" dirty="0">
                <a:solidFill>
                  <a:srgbClr val="595959"/>
                </a:solidFill>
                <a:latin typeface="微软雅黑" panose="020B0503020204020204" pitchFamily="34" charset="-122"/>
                <a:ea typeface="微软雅黑" panose="020B0503020204020204" pitchFamily="34" charset="-122"/>
              </a:rPr>
              <a:t>中所有表的名称，如图。</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4078982" y="4234656"/>
            <a:ext cx="4032448" cy="2201619"/>
          </a:xfrm>
          <a:prstGeom prst="rect">
            <a:avLst/>
          </a:prstGeom>
        </p:spPr>
      </p:pic>
      <p:sp>
        <p:nvSpPr>
          <p:cNvPr id="1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7529" y="1189422"/>
            <a:ext cx="1015869" cy="1016236"/>
          </a:xfrm>
          <a:prstGeom prst="rect">
            <a:avLst/>
          </a:prstGeom>
        </p:spPr>
      </p:pic>
      <p:sp>
        <p:nvSpPr>
          <p:cNvPr id="4" name="矩形 3"/>
          <p:cNvSpPr/>
          <p:nvPr/>
        </p:nvSpPr>
        <p:spPr>
          <a:xfrm>
            <a:off x="2434853" y="1399258"/>
            <a:ext cx="1932161"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 name="文本框 25"/>
          <p:cNvSpPr txBox="1"/>
          <p:nvPr/>
        </p:nvSpPr>
        <p:spPr>
          <a:xfrm>
            <a:off x="2566815" y="1535148"/>
            <a:ext cx="1728192" cy="400110"/>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HDFS</a:t>
            </a: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回收站</a:t>
            </a:r>
            <a:endParaRPr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p:cNvSpPr/>
          <p:nvPr/>
        </p:nvSpPr>
        <p:spPr>
          <a:xfrm>
            <a:off x="4511030" y="1399448"/>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 name="矩形 6"/>
          <p:cNvSpPr/>
          <p:nvPr/>
        </p:nvSpPr>
        <p:spPr>
          <a:xfrm>
            <a:off x="4715855" y="1399447"/>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 name="TextBox 7"/>
          <p:cNvSpPr txBox="1"/>
          <p:nvPr/>
        </p:nvSpPr>
        <p:spPr>
          <a:xfrm>
            <a:off x="1125900" y="2424211"/>
            <a:ext cx="10225889" cy="3269613"/>
          </a:xfrm>
          <a:prstGeom prst="rect">
            <a:avLst/>
          </a:prstGeom>
          <a:noFill/>
        </p:spPr>
        <p:txBody>
          <a:bodyPr wrap="square" rtlCol="0">
            <a:spAutoFit/>
          </a:bodyPr>
          <a:lstStyle/>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sym typeface="+mn-ea"/>
              </a:rPr>
              <a:t>在</a:t>
            </a:r>
            <a:r>
              <a:rPr lang="en-US" altLang="zh-CN" sz="2000" dirty="0">
                <a:solidFill>
                  <a:srgbClr val="595959"/>
                </a:solidFill>
                <a:latin typeface="微软雅黑" panose="020B0503020204020204" pitchFamily="34" charset="-122"/>
                <a:ea typeface="微软雅黑" panose="020B0503020204020204" pitchFamily="34" charset="-122"/>
                <a:sym typeface="+mn-ea"/>
              </a:rPr>
              <a:t>HDFS</a:t>
            </a:r>
            <a:r>
              <a:rPr lang="zh-CN" altLang="en-US" sz="2000" dirty="0">
                <a:solidFill>
                  <a:srgbClr val="595959"/>
                </a:solidFill>
                <a:latin typeface="微软雅黑" panose="020B0503020204020204" pitchFamily="34" charset="-122"/>
                <a:ea typeface="微软雅黑" panose="020B0503020204020204" pitchFamily="34" charset="-122"/>
                <a:sym typeface="+mn-ea"/>
              </a:rPr>
              <a:t>中，文件一旦删除，若无额外保护会立即移除，且无法通过常规手段恢复。这在生产环境中风险较大，一次误操作可能导致关键数据永久丢失。为降低此类风险，</a:t>
            </a:r>
            <a:r>
              <a:rPr lang="en-US" altLang="zh-CN" sz="2000" dirty="0">
                <a:solidFill>
                  <a:srgbClr val="595959"/>
                </a:solidFill>
                <a:latin typeface="微软雅黑" panose="020B0503020204020204" pitchFamily="34" charset="-122"/>
                <a:ea typeface="微软雅黑" panose="020B0503020204020204" pitchFamily="34" charset="-122"/>
                <a:sym typeface="+mn-ea"/>
              </a:rPr>
              <a:t>HDFS</a:t>
            </a:r>
            <a:r>
              <a:rPr lang="zh-CN" altLang="en-US" sz="2000" dirty="0">
                <a:solidFill>
                  <a:srgbClr val="595959"/>
                </a:solidFill>
                <a:latin typeface="微软雅黑" panose="020B0503020204020204" pitchFamily="34" charset="-122"/>
                <a:ea typeface="微软雅黑" panose="020B0503020204020204" pitchFamily="34" charset="-122"/>
                <a:sym typeface="+mn-ea"/>
              </a:rPr>
              <a:t>提供了</a:t>
            </a:r>
            <a:r>
              <a:rPr lang="zh-CN" altLang="en-US" sz="2000" dirty="0">
                <a:solidFill>
                  <a:srgbClr val="1369B2"/>
                </a:solidFill>
                <a:latin typeface="微软雅黑" panose="020B0503020204020204" pitchFamily="34" charset="-122"/>
                <a:ea typeface="微软雅黑" panose="020B0503020204020204" pitchFamily="34" charset="-122"/>
                <a:sym typeface="+mn-ea"/>
              </a:rPr>
              <a:t>回收站机制</a:t>
            </a:r>
            <a:r>
              <a:rPr lang="zh-CN" altLang="en-US" sz="2000" dirty="0">
                <a:solidFill>
                  <a:srgbClr val="595959"/>
                </a:solidFill>
                <a:latin typeface="微软雅黑" panose="020B0503020204020204" pitchFamily="34" charset="-122"/>
                <a:ea typeface="微软雅黑" panose="020B0503020204020204" pitchFamily="34" charset="-122"/>
                <a:sym typeface="+mn-ea"/>
              </a:rPr>
              <a:t>，用于在文件删除后提供一段缓冲期，便于用户在限定时间内进行恢复。</a:t>
            </a:r>
            <a:endParaRPr lang="zh-CN" altLang="en-US" sz="2000" dirty="0">
              <a:solidFill>
                <a:srgbClr val="595959"/>
              </a:solidFill>
              <a:latin typeface="微软雅黑" panose="020B0503020204020204" pitchFamily="34" charset="-122"/>
              <a:ea typeface="微软雅黑" panose="020B0503020204020204" pitchFamily="34" charset="-122"/>
              <a:sym typeface="+mn-ea"/>
            </a:endParaRPr>
          </a:p>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sym typeface="+mn-ea"/>
              </a:rPr>
              <a:t>当用户在</a:t>
            </a:r>
            <a:r>
              <a:rPr lang="en-US" altLang="zh-CN" sz="2000" dirty="0">
                <a:solidFill>
                  <a:srgbClr val="595959"/>
                </a:solidFill>
                <a:latin typeface="微软雅黑" panose="020B0503020204020204" pitchFamily="34" charset="-122"/>
                <a:ea typeface="微软雅黑" panose="020B0503020204020204" pitchFamily="34" charset="-122"/>
                <a:sym typeface="+mn-ea"/>
              </a:rPr>
              <a:t>HDFS</a:t>
            </a:r>
            <a:r>
              <a:rPr lang="zh-CN" altLang="en-US" sz="2000" dirty="0">
                <a:solidFill>
                  <a:srgbClr val="595959"/>
                </a:solidFill>
                <a:latin typeface="微软雅黑" panose="020B0503020204020204" pitchFamily="34" charset="-122"/>
                <a:ea typeface="微软雅黑" panose="020B0503020204020204" pitchFamily="34" charset="-122"/>
                <a:sym typeface="+mn-ea"/>
              </a:rPr>
              <a:t>执行删除操作且回收站已开启时，文件不会被立刻删除，而会被移动到回收站目录，通常路径为</a:t>
            </a:r>
            <a:r>
              <a:rPr lang="en-US" altLang="zh-CN" sz="2000" dirty="0">
                <a:solidFill>
                  <a:srgbClr val="1369B2"/>
                </a:solidFill>
                <a:latin typeface="微软雅黑" panose="020B0503020204020204" pitchFamily="34" charset="-122"/>
                <a:ea typeface="微软雅黑" panose="020B0503020204020204" pitchFamily="34" charset="-122"/>
                <a:sym typeface="+mn-ea"/>
              </a:rPr>
              <a:t>/user/&lt;username&gt;/.Trash/Current</a:t>
            </a:r>
            <a:r>
              <a:rPr lang="zh-CN" altLang="en-US" sz="2000" dirty="0">
                <a:solidFill>
                  <a:srgbClr val="595959"/>
                </a:solidFill>
                <a:latin typeface="微软雅黑" panose="020B0503020204020204" pitchFamily="34" charset="-122"/>
                <a:ea typeface="微软雅黑" panose="020B0503020204020204" pitchFamily="34" charset="-122"/>
                <a:sym typeface="+mn-ea"/>
              </a:rPr>
              <a:t>（</a:t>
            </a:r>
            <a:r>
              <a:rPr lang="en-US" altLang="zh-CN" sz="2000" dirty="0">
                <a:solidFill>
                  <a:srgbClr val="595959"/>
                </a:solidFill>
                <a:latin typeface="微软雅黑" panose="020B0503020204020204" pitchFamily="34" charset="-122"/>
                <a:ea typeface="微软雅黑" panose="020B0503020204020204" pitchFamily="34" charset="-122"/>
                <a:sym typeface="+mn-ea"/>
              </a:rPr>
              <a:t>&lt;username&gt;</a:t>
            </a:r>
            <a:r>
              <a:rPr lang="zh-CN" altLang="en-US" sz="2000" dirty="0">
                <a:solidFill>
                  <a:srgbClr val="595959"/>
                </a:solidFill>
                <a:latin typeface="微软雅黑" panose="020B0503020204020204" pitchFamily="34" charset="-122"/>
                <a:ea typeface="微软雅黑" panose="020B0503020204020204" pitchFamily="34" charset="-122"/>
                <a:sym typeface="+mn-ea"/>
              </a:rPr>
              <a:t>为执行操作的用户）。回收站中的文件会保留一段时间，期满后系统会自动清理以释放存储空间。用户可在回收站有效期内手动将文件恢复到原始位置，从而避免误删造成的损失</a:t>
            </a:r>
            <a:r>
              <a:rPr lang="zh-CN" altLang="en-US"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7529" y="1189422"/>
            <a:ext cx="1015869" cy="1016236"/>
          </a:xfrm>
          <a:prstGeom prst="rect">
            <a:avLst/>
          </a:prstGeom>
        </p:spPr>
      </p:pic>
      <p:sp>
        <p:nvSpPr>
          <p:cNvPr id="4" name="矩形 3"/>
          <p:cNvSpPr/>
          <p:nvPr/>
        </p:nvSpPr>
        <p:spPr>
          <a:xfrm>
            <a:off x="2434853" y="1399258"/>
            <a:ext cx="1932161"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 name="文本框 25"/>
          <p:cNvSpPr txBox="1"/>
          <p:nvPr/>
        </p:nvSpPr>
        <p:spPr>
          <a:xfrm>
            <a:off x="2566815" y="1535148"/>
            <a:ext cx="1728192" cy="400110"/>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HDFS</a:t>
            </a: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回收站</a:t>
            </a:r>
            <a:endParaRPr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p:cNvSpPr/>
          <p:nvPr/>
        </p:nvSpPr>
        <p:spPr>
          <a:xfrm>
            <a:off x="4511030" y="1399448"/>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 name="矩形 6"/>
          <p:cNvSpPr/>
          <p:nvPr/>
        </p:nvSpPr>
        <p:spPr>
          <a:xfrm>
            <a:off x="4715855" y="1399447"/>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 name="TextBox 7"/>
          <p:cNvSpPr txBox="1"/>
          <p:nvPr/>
        </p:nvSpPr>
        <p:spPr>
          <a:xfrm>
            <a:off x="1125900" y="2424211"/>
            <a:ext cx="10225889" cy="458908"/>
          </a:xfrm>
          <a:prstGeom prst="rect">
            <a:avLst/>
          </a:prstGeom>
          <a:noFill/>
        </p:spPr>
        <p:txBody>
          <a:bodyPr wrap="square" rtlCol="0">
            <a:spAutoFit/>
          </a:bodyPr>
          <a:lstStyle/>
          <a:p>
            <a:pPr indent="0">
              <a:lnSpc>
                <a:spcPct val="150000"/>
              </a:lnSpc>
              <a:buNone/>
            </a:pPr>
            <a:r>
              <a:rPr lang="zh-CN" altLang="en-US" sz="1800" dirty="0">
                <a:solidFill>
                  <a:srgbClr val="595959"/>
                </a:solidFill>
                <a:latin typeface="微软雅黑" panose="020B0503020204020204" pitchFamily="34" charset="-122"/>
                <a:ea typeface="微软雅黑" panose="020B0503020204020204" pitchFamily="34" charset="-122"/>
                <a:sym typeface="+mn-ea"/>
              </a:rPr>
              <a:t>在</a:t>
            </a:r>
            <a:r>
              <a:rPr lang="en-US" altLang="zh-CN" sz="1800" dirty="0">
                <a:solidFill>
                  <a:srgbClr val="595959"/>
                </a:solidFill>
                <a:latin typeface="微软雅黑" panose="020B0503020204020204" pitchFamily="34" charset="-122"/>
                <a:ea typeface="微软雅黑" panose="020B0503020204020204" pitchFamily="34" charset="-122"/>
                <a:sym typeface="+mn-ea"/>
              </a:rPr>
              <a:t>HDFS</a:t>
            </a:r>
            <a:r>
              <a:rPr lang="zh-CN" altLang="en-US" sz="1800" dirty="0">
                <a:solidFill>
                  <a:srgbClr val="595959"/>
                </a:solidFill>
                <a:latin typeface="微软雅黑" panose="020B0503020204020204" pitchFamily="34" charset="-122"/>
                <a:ea typeface="微软雅黑" panose="020B0503020204020204" pitchFamily="34" charset="-122"/>
                <a:sym typeface="+mn-ea"/>
              </a:rPr>
              <a:t>中，回收站需要显式开启。用户需要在</a:t>
            </a:r>
            <a:r>
              <a:rPr lang="en-US" altLang="zh-CN" sz="1800" dirty="0">
                <a:solidFill>
                  <a:srgbClr val="595959"/>
                </a:solidFill>
                <a:latin typeface="微软雅黑" panose="020B0503020204020204" pitchFamily="34" charset="-122"/>
                <a:ea typeface="微软雅黑" panose="020B0503020204020204" pitchFamily="34" charset="-122"/>
                <a:sym typeface="+mn-ea"/>
              </a:rPr>
              <a:t>Hadoop</a:t>
            </a:r>
            <a:r>
              <a:rPr lang="zh-CN" altLang="en-US" sz="1800" dirty="0">
                <a:solidFill>
                  <a:srgbClr val="595959"/>
                </a:solidFill>
                <a:latin typeface="微软雅黑" panose="020B0503020204020204" pitchFamily="34" charset="-122"/>
                <a:ea typeface="微软雅黑" panose="020B0503020204020204" pitchFamily="34" charset="-122"/>
                <a:sym typeface="+mn-ea"/>
              </a:rPr>
              <a:t>的</a:t>
            </a:r>
            <a:r>
              <a:rPr lang="en-US" altLang="zh-CN" sz="1800" dirty="0">
                <a:solidFill>
                  <a:srgbClr val="1369B2"/>
                </a:solidFill>
                <a:latin typeface="微软雅黑" panose="020B0503020204020204" pitchFamily="34" charset="-122"/>
                <a:ea typeface="微软雅黑" panose="020B0503020204020204" pitchFamily="34" charset="-122"/>
                <a:sym typeface="+mn-ea"/>
              </a:rPr>
              <a:t>core-site.xml</a:t>
            </a:r>
            <a:r>
              <a:rPr lang="zh-CN" altLang="en-US" sz="1800" dirty="0">
                <a:solidFill>
                  <a:srgbClr val="595959"/>
                </a:solidFill>
                <a:latin typeface="微软雅黑" panose="020B0503020204020204" pitchFamily="34" charset="-122"/>
                <a:ea typeface="微软雅黑" panose="020B0503020204020204" pitchFamily="34" charset="-122"/>
                <a:sym typeface="+mn-ea"/>
              </a:rPr>
              <a:t>配置文件中添加如下配置</a:t>
            </a:r>
            <a:r>
              <a:rPr lang="zh-CN" altLang="en-US" sz="16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矩形 18"/>
          <p:cNvSpPr/>
          <p:nvPr/>
        </p:nvSpPr>
        <p:spPr>
          <a:xfrm>
            <a:off x="1198662" y="3069755"/>
            <a:ext cx="9793088" cy="35228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2278782" y="3069754"/>
            <a:ext cx="7272807" cy="33673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&lt;property&gt;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&lt;name&gt;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fs.trash.interval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&lt;/name&gt;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&lt;value&gt;1440&lt;/value&gt;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&lt;/property&gt;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&lt;property&gt;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&lt;name&gt;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fs.trash.checkpoint.interval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&lt;/name&gt;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&lt;value&gt;60&lt;/value&gt;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&lt;/property&gt;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0" name="矩形 29"/>
          <p:cNvSpPr/>
          <p:nvPr/>
        </p:nvSpPr>
        <p:spPr>
          <a:xfrm>
            <a:off x="2201228" y="3166401"/>
            <a:ext cx="4758073" cy="158573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a:off x="6455246" y="3166401"/>
            <a:ext cx="864096"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7391350" y="3069754"/>
            <a:ext cx="3384371" cy="73238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3" name="文本框 7"/>
          <p:cNvSpPr txBox="1"/>
          <p:nvPr/>
        </p:nvSpPr>
        <p:spPr>
          <a:xfrm>
            <a:off x="7391350" y="3122332"/>
            <a:ext cx="3384371"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开启回收站并指定文件在回收站保留的时长（单位：分钟）</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2181661" y="4831174"/>
            <a:ext cx="5569729" cy="158573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7152646" y="4828520"/>
            <a:ext cx="864096"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8100541" y="4532419"/>
            <a:ext cx="2675185" cy="104015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6" name="文本框 7"/>
          <p:cNvSpPr txBox="1"/>
          <p:nvPr/>
        </p:nvSpPr>
        <p:spPr>
          <a:xfrm>
            <a:off x="8100542" y="4584997"/>
            <a:ext cx="2592288"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生成回收站检查点的间隔（单位：分钟），建议小于保留的时长</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清空表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77866"/>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掌握表操作，能够熟练使用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表的清空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操作。</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364368"/>
            <a:ext cx="5627823"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清空表</a:t>
            </a:r>
            <a:r>
              <a:rPr lang="zh-CN" altLang="en-US" sz="2000" dirty="0">
                <a:solidFill>
                  <a:srgbClr val="595959"/>
                </a:solidFill>
                <a:latin typeface="微软雅黑" panose="020B0503020204020204" pitchFamily="34" charset="-122"/>
                <a:ea typeface="微软雅黑" panose="020B0503020204020204" pitchFamily="34" charset="-122"/>
              </a:rPr>
              <a:t>是指在保留表结构的前提下</a:t>
            </a:r>
            <a:r>
              <a:rPr lang="zh-CN" altLang="en-US" sz="2000" dirty="0">
                <a:solidFill>
                  <a:srgbClr val="1369B2"/>
                </a:solidFill>
                <a:latin typeface="微软雅黑" panose="020B0503020204020204" pitchFamily="34" charset="-122"/>
                <a:ea typeface="微软雅黑" panose="020B0503020204020204" pitchFamily="34" charset="-122"/>
              </a:rPr>
              <a:t>删除所有数据</a:t>
            </a:r>
            <a:r>
              <a:rPr lang="zh-CN" altLang="en-US" sz="2000" dirty="0">
                <a:solidFill>
                  <a:srgbClr val="595959"/>
                </a:solidFill>
                <a:latin typeface="微软雅黑" panose="020B0503020204020204" pitchFamily="34" charset="-122"/>
                <a:ea typeface="微软雅黑" panose="020B0503020204020204" pitchFamily="34" charset="-122"/>
              </a:rPr>
              <a:t>。与直接删除表不同，清空表不会</a:t>
            </a:r>
            <a:r>
              <a:rPr lang="zh-CN" altLang="en-US" sz="2000" dirty="0">
                <a:solidFill>
                  <a:srgbClr val="1369B2"/>
                </a:solidFill>
                <a:latin typeface="微软雅黑" panose="020B0503020204020204" pitchFamily="34" charset="-122"/>
                <a:ea typeface="微软雅黑" panose="020B0503020204020204" pitchFamily="34" charset="-122"/>
              </a:rPr>
              <a:t>移除元数据</a:t>
            </a:r>
            <a:r>
              <a:rPr lang="zh-CN" altLang="en-US" sz="2000" dirty="0">
                <a:solidFill>
                  <a:srgbClr val="595959"/>
                </a:solidFill>
                <a:latin typeface="微软雅黑" panose="020B0503020204020204" pitchFamily="34" charset="-122"/>
                <a:ea typeface="微软雅黑" panose="020B0503020204020204" pitchFamily="34" charset="-122"/>
              </a:rPr>
              <a:t>，因此操作后表仍然存在，可立即重新插入数据。这种方式比重新建表更高效，尤其适用于大数据量表的重置。</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8"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590" y="773081"/>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834884" y="2205658"/>
            <a:ext cx="6168066" cy="2664296"/>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清空表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456436"/>
            <a:ext cx="10216594" cy="3925685"/>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205658"/>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231844"/>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68733"/>
            <a:ext cx="5357067"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清空表</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474630"/>
            <a:ext cx="9289033" cy="12513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3834982"/>
            <a:ext cx="7508834"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TRUNCATE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6" name="矩形 25"/>
          <p:cNvSpPr/>
          <p:nvPr/>
        </p:nvSpPr>
        <p:spPr>
          <a:xfrm>
            <a:off x="1944149" y="3827902"/>
            <a:ext cx="1394745" cy="42936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7" name="直接箭头连接符 26"/>
          <p:cNvCxnSpPr/>
          <p:nvPr/>
        </p:nvCxnSpPr>
        <p:spPr>
          <a:xfrm flipV="1">
            <a:off x="1944149" y="3446563"/>
            <a:ext cx="0" cy="63647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702718" y="2943848"/>
            <a:ext cx="1224136" cy="4798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文本框 7"/>
          <p:cNvSpPr txBox="1"/>
          <p:nvPr/>
        </p:nvSpPr>
        <p:spPr>
          <a:xfrm>
            <a:off x="1702718" y="2996426"/>
            <a:ext cx="129614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用于清空表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清空表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圆角矩形标注 8"/>
          <p:cNvSpPr/>
          <p:nvPr/>
        </p:nvSpPr>
        <p:spPr bwMode="auto">
          <a:xfrm>
            <a:off x="2602695" y="5157986"/>
            <a:ext cx="7236927" cy="1124292"/>
          </a:xfrm>
          <a:prstGeom prst="wedgeRoundRectCallout">
            <a:avLst>
              <a:gd name="adj1" fmla="val 28862"/>
              <a:gd name="adj2" fmla="val -85017"/>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需要注意的是，通过</a:t>
            </a:r>
            <a:r>
              <a:rPr lang="en-US" altLang="zh-CN" sz="1600" dirty="0">
                <a:solidFill>
                  <a:srgbClr val="FF0000"/>
                </a:solidFill>
                <a:latin typeface="微软雅黑" panose="020B0503020204020204" pitchFamily="34" charset="-122"/>
                <a:ea typeface="微软雅黑" panose="020B0503020204020204" pitchFamily="34" charset="-122"/>
              </a:rPr>
              <a:t>EXTERNAL</a:t>
            </a:r>
            <a:r>
              <a:rPr lang="zh-CN" altLang="en-US" sz="1600" dirty="0">
                <a:solidFill>
                  <a:srgbClr val="FF0000"/>
                </a:solidFill>
                <a:latin typeface="微软雅黑" panose="020B0503020204020204" pitchFamily="34" charset="-122"/>
                <a:ea typeface="微软雅黑" panose="020B0503020204020204" pitchFamily="34" charset="-122"/>
              </a:rPr>
              <a:t>关键字创建的外部表无法执行清空表操作。</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60027" y="2354213"/>
            <a:ext cx="10368568" cy="3811886"/>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851173"/>
            <a:ext cx="8640480" cy="570510"/>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453404" y="1959058"/>
            <a:ext cx="7890275" cy="3837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823498" y="1967151"/>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369109" y="1995320"/>
            <a:ext cx="7974571"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例如，对</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数据库中的</a:t>
            </a:r>
            <a:r>
              <a:rPr lang="en-US" altLang="zh-CN" sz="1600" dirty="0">
                <a:solidFill>
                  <a:srgbClr val="1369B2"/>
                </a:solidFill>
                <a:latin typeface="微软雅黑" panose="020B0503020204020204" pitchFamily="34" charset="-122"/>
                <a:ea typeface="微软雅黑" panose="020B0503020204020204" pitchFamily="34" charset="-122"/>
              </a:rPr>
              <a:t>users</a:t>
            </a:r>
            <a:r>
              <a:rPr lang="zh-CN" altLang="en-US" sz="1600" dirty="0">
                <a:solidFill>
                  <a:srgbClr val="1369B2"/>
                </a:solidFill>
                <a:latin typeface="微软雅黑" panose="020B0503020204020204" pitchFamily="34" charset="-122"/>
                <a:ea typeface="微软雅黑" panose="020B0503020204020204" pitchFamily="34" charset="-122"/>
              </a:rPr>
              <a:t>表</a:t>
            </a:r>
            <a:r>
              <a:rPr lang="zh-CN" altLang="en-US" sz="1600" dirty="0">
                <a:solidFill>
                  <a:srgbClr val="595959"/>
                </a:solidFill>
                <a:latin typeface="微软雅黑" panose="020B0503020204020204" pitchFamily="34" charset="-122"/>
                <a:ea typeface="微软雅黑" panose="020B0503020204020204" pitchFamily="34" charset="-122"/>
              </a:rPr>
              <a:t>执行清空表操作的</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1684832" y="3210119"/>
            <a:ext cx="9267829" cy="1227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2151807" y="3546950"/>
            <a:ext cx="8333877"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TRUNCATE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default.users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3.2.7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清空表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871070" y="3075851"/>
            <a:ext cx="4104456"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任务：管理分区</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3.3</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创建分区表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掌握分区操作，能够熟练使用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创建分区表</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807104"/>
            <a:ext cx="10216594" cy="357501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49812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52430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68733"/>
            <a:ext cx="10490828"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中，定义了分区的表称为</a:t>
            </a:r>
            <a:r>
              <a:rPr lang="zh-CN" altLang="en-US" sz="2000" dirty="0">
                <a:solidFill>
                  <a:srgbClr val="1369B2"/>
                </a:solidFill>
                <a:latin typeface="微软雅黑" panose="020B0503020204020204" pitchFamily="34" charset="-122"/>
                <a:ea typeface="微软雅黑" panose="020B0503020204020204" pitchFamily="34" charset="-122"/>
              </a:rPr>
              <a:t>分区表</a:t>
            </a:r>
            <a:r>
              <a:rPr lang="zh-CN" altLang="en-US" sz="2000" dirty="0">
                <a:solidFill>
                  <a:srgbClr val="595959"/>
                </a:solidFill>
                <a:latin typeface="微软雅黑" panose="020B0503020204020204" pitchFamily="34" charset="-122"/>
                <a:ea typeface="微软雅黑" panose="020B0503020204020204" pitchFamily="34" charset="-122"/>
              </a:rPr>
              <a:t>。分区表的创建依赖于</a:t>
            </a:r>
            <a:r>
              <a:rPr lang="en-US" altLang="zh-CN" sz="2000" dirty="0">
                <a:solidFill>
                  <a:srgbClr val="1369B2"/>
                </a:solidFill>
                <a:latin typeface="微软雅黑" panose="020B0503020204020204" pitchFamily="34" charset="-122"/>
                <a:ea typeface="微软雅黑" panose="020B0503020204020204" pitchFamily="34" charset="-122"/>
              </a:rPr>
              <a:t>CREATE TABLE</a:t>
            </a:r>
            <a:r>
              <a:rPr lang="zh-CN" altLang="en-US" sz="2000" dirty="0">
                <a:solidFill>
                  <a:srgbClr val="595959"/>
                </a:solidFill>
                <a:latin typeface="微软雅黑" panose="020B0503020204020204" pitchFamily="34" charset="-122"/>
                <a:ea typeface="微软雅黑" panose="020B0503020204020204" pitchFamily="34" charset="-122"/>
              </a:rPr>
              <a:t>语句中的</a:t>
            </a:r>
            <a:r>
              <a:rPr lang="en-US" altLang="zh-CN" sz="2000" dirty="0">
                <a:solidFill>
                  <a:srgbClr val="1369B2"/>
                </a:solidFill>
                <a:latin typeface="微软雅黑" panose="020B0503020204020204" pitchFamily="34" charset="-122"/>
                <a:ea typeface="微软雅黑" panose="020B0503020204020204" pitchFamily="34" charset="-122"/>
              </a:rPr>
              <a:t>PARTITIONED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546638"/>
            <a:ext cx="9289033" cy="2403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3906990"/>
            <a:ext cx="7508834"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PARTITIONED BY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data_type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col_comment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data_type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col_comment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创建分区表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970743" y="4418705"/>
            <a:ext cx="1172135"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flipV="1">
            <a:off x="1970743" y="3763669"/>
            <a:ext cx="0" cy="73550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7"/>
          <p:cNvSpPr txBox="1"/>
          <p:nvPr/>
        </p:nvSpPr>
        <p:spPr>
          <a:xfrm>
            <a:off x="1723439" y="3114591"/>
            <a:ext cx="3291643"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用于指定分区字段，它与实际存储数据的字段相互独立，且不能同名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1702719" y="3079031"/>
            <a:ext cx="3312364" cy="6769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0" name="矩形 19"/>
          <p:cNvSpPr/>
          <p:nvPr/>
        </p:nvSpPr>
        <p:spPr>
          <a:xfrm>
            <a:off x="3142878" y="4418705"/>
            <a:ext cx="1172135"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2" name="直接箭头连接符 21"/>
          <p:cNvCxnSpPr/>
          <p:nvPr/>
        </p:nvCxnSpPr>
        <p:spPr>
          <a:xfrm>
            <a:off x="4006970" y="4410070"/>
            <a:ext cx="1008112"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7"/>
          <p:cNvSpPr txBox="1"/>
          <p:nvPr/>
        </p:nvSpPr>
        <p:spPr>
          <a:xfrm>
            <a:off x="5053963" y="3974281"/>
            <a:ext cx="2841443"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用于指定分区字段的数据类型</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4" name="矩形 23"/>
          <p:cNvSpPr/>
          <p:nvPr/>
        </p:nvSpPr>
        <p:spPr>
          <a:xfrm>
            <a:off x="5033243" y="3938722"/>
            <a:ext cx="2934168" cy="4991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0" name="矩形 29"/>
          <p:cNvSpPr/>
          <p:nvPr/>
        </p:nvSpPr>
        <p:spPr>
          <a:xfrm>
            <a:off x="4393576" y="4446445"/>
            <a:ext cx="1686011"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a:off x="5287499" y="4797520"/>
            <a:ext cx="2169676" cy="73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7"/>
          <p:cNvSpPr txBox="1"/>
          <p:nvPr/>
        </p:nvSpPr>
        <p:spPr>
          <a:xfrm>
            <a:off x="7477895" y="4550504"/>
            <a:ext cx="2841443"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用于定义分区字段的描述信息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7457175" y="4514945"/>
            <a:ext cx="2934168" cy="4991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04978" y="981522"/>
            <a:ext cx="1049082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接下来，演示如何在</a:t>
            </a:r>
            <a:r>
              <a:rPr lang="en-US" altLang="zh-CN" sz="2000" dirty="0">
                <a:solidFill>
                  <a:srgbClr val="1369B2"/>
                </a:solidFill>
                <a:latin typeface="微软雅黑" panose="020B0503020204020204" pitchFamily="34" charset="-122"/>
                <a:ea typeface="微软雅黑" panose="020B0503020204020204" pitchFamily="34" charset="-122"/>
              </a:rPr>
              <a:t>default</a:t>
            </a:r>
            <a:r>
              <a:rPr lang="zh-CN" altLang="en-US" sz="2000" dirty="0">
                <a:solidFill>
                  <a:srgbClr val="1369B2"/>
                </a:solidFill>
                <a:latin typeface="微软雅黑" panose="020B0503020204020204" pitchFamily="34" charset="-122"/>
                <a:ea typeface="微软雅黑" panose="020B0503020204020204" pitchFamily="34" charset="-122"/>
              </a:rPr>
              <a:t>数据库</a:t>
            </a:r>
            <a:r>
              <a:rPr lang="zh-CN" altLang="en-US" sz="2000" dirty="0">
                <a:solidFill>
                  <a:srgbClr val="595959"/>
                </a:solidFill>
                <a:latin typeface="微软雅黑" panose="020B0503020204020204" pitchFamily="34" charset="-122"/>
                <a:ea typeface="微软雅黑" panose="020B0503020204020204" pitchFamily="34" charset="-122"/>
              </a:rPr>
              <a:t>中创建分区表</a:t>
            </a:r>
            <a:r>
              <a:rPr lang="en-US" altLang="zh-CN" sz="2000" dirty="0" err="1">
                <a:solidFill>
                  <a:srgbClr val="1369B2"/>
                </a:solidFill>
                <a:latin typeface="微软雅黑" panose="020B0503020204020204" pitchFamily="34" charset="-122"/>
                <a:ea typeface="微软雅黑" panose="020B0503020204020204" pitchFamily="34" charset="-122"/>
              </a:rPr>
              <a:t>page_view</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43691" y="1773610"/>
            <a:ext cx="9704044" cy="47525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774726" y="1909453"/>
            <a:ext cx="7508834" cy="448084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TABLE IF NOT EXISTS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default.page_view</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viewTime</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INT,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userid</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BIGINT,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page_url</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STRING,</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referrer_url</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STRING,</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ip</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STRING</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PARTITIONED BY (</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dt STRING COMMENT '</a:t>
            </a:r>
            <a:r>
              <a:rPr lang="zh-CN" altLang="en-US"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日期</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country STRING COMMENT '</a:t>
            </a:r>
            <a:r>
              <a:rPr lang="zh-CN" altLang="en-US"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地区</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STORED AS SEQUENCEFILE;</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创建分区表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7529" y="1197546"/>
            <a:ext cx="1015869" cy="1016236"/>
          </a:xfrm>
          <a:prstGeom prst="rect">
            <a:avLst/>
          </a:prstGeom>
        </p:spPr>
      </p:pic>
      <p:sp>
        <p:nvSpPr>
          <p:cNvPr id="4" name="矩形 3"/>
          <p:cNvSpPr/>
          <p:nvPr/>
        </p:nvSpPr>
        <p:spPr>
          <a:xfrm>
            <a:off x="2434853" y="1407382"/>
            <a:ext cx="2063115"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 name="文本框 25"/>
          <p:cNvSpPr txBox="1"/>
          <p:nvPr/>
        </p:nvSpPr>
        <p:spPr>
          <a:xfrm>
            <a:off x="2707903" y="1543272"/>
            <a:ext cx="1705610" cy="39878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分区表属性</a:t>
            </a:r>
            <a:endParaRPr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p:cNvSpPr/>
          <p:nvPr/>
        </p:nvSpPr>
        <p:spPr>
          <a:xfrm>
            <a:off x="4655137" y="1413571"/>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 name="矩形 6"/>
          <p:cNvSpPr/>
          <p:nvPr/>
        </p:nvSpPr>
        <p:spPr>
          <a:xfrm>
            <a:off x="4859962" y="1413570"/>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 name="TextBox 7"/>
          <p:cNvSpPr txBox="1"/>
          <p:nvPr/>
        </p:nvSpPr>
        <p:spPr>
          <a:xfrm>
            <a:off x="997528" y="2419985"/>
            <a:ext cx="10426269" cy="3269613"/>
          </a:xfrm>
          <a:prstGeom prst="rect">
            <a:avLst/>
          </a:prstGeom>
          <a:noFill/>
        </p:spPr>
        <p:txBody>
          <a:bodyPr wrap="square" rtlCol="0">
            <a:spAutoFit/>
          </a:bodyPr>
          <a:lstStyle/>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sym typeface="+mn-ea"/>
              </a:rPr>
              <a:t>在</a:t>
            </a:r>
            <a:r>
              <a:rPr lang="en-US" altLang="zh-CN" sz="2000" dirty="0">
                <a:solidFill>
                  <a:srgbClr val="595959"/>
                </a:solidFill>
                <a:latin typeface="微软雅黑" panose="020B0503020204020204" pitchFamily="34" charset="-122"/>
                <a:ea typeface="微软雅黑" panose="020B0503020204020204" pitchFamily="34" charset="-122"/>
                <a:sym typeface="+mn-ea"/>
              </a:rPr>
              <a:t>Hive 4.0</a:t>
            </a:r>
            <a:r>
              <a:rPr lang="zh-CN" altLang="en-US" sz="2000" dirty="0">
                <a:solidFill>
                  <a:srgbClr val="595959"/>
                </a:solidFill>
                <a:latin typeface="微软雅黑" panose="020B0503020204020204" pitchFamily="34" charset="-122"/>
                <a:ea typeface="微软雅黑" panose="020B0503020204020204" pitchFamily="34" charset="-122"/>
                <a:sym typeface="+mn-ea"/>
              </a:rPr>
              <a:t>中，新增了两个适用于分区表的属性，用于实现</a:t>
            </a:r>
            <a:r>
              <a:rPr lang="zh-CN" altLang="en-US" sz="2000" dirty="0">
                <a:solidFill>
                  <a:srgbClr val="1369B2"/>
                </a:solidFill>
                <a:latin typeface="微软雅黑" panose="020B0503020204020204" pitchFamily="34" charset="-122"/>
                <a:ea typeface="微软雅黑" panose="020B0503020204020204" pitchFamily="34" charset="-122"/>
                <a:sym typeface="+mn-ea"/>
              </a:rPr>
              <a:t>分区自动发现</a:t>
            </a:r>
            <a:r>
              <a:rPr lang="zh-CN" altLang="en-US" sz="2000" dirty="0">
                <a:solidFill>
                  <a:srgbClr val="595959"/>
                </a:solidFill>
                <a:latin typeface="微软雅黑" panose="020B0503020204020204" pitchFamily="34" charset="-122"/>
                <a:ea typeface="微软雅黑" panose="020B0503020204020204" pitchFamily="34" charset="-122"/>
                <a:sym typeface="+mn-ea"/>
              </a:rPr>
              <a:t>和</a:t>
            </a:r>
            <a:r>
              <a:rPr lang="zh-CN" altLang="en-US" sz="2000" dirty="0">
                <a:solidFill>
                  <a:srgbClr val="1369B2"/>
                </a:solidFill>
                <a:latin typeface="微软雅黑" panose="020B0503020204020204" pitchFamily="34" charset="-122"/>
                <a:ea typeface="微软雅黑" panose="020B0503020204020204" pitchFamily="34" charset="-122"/>
                <a:sym typeface="+mn-ea"/>
              </a:rPr>
              <a:t>分区保留功能</a:t>
            </a:r>
            <a:r>
              <a:rPr lang="zh-CN" altLang="en-US" sz="2000" dirty="0">
                <a:solidFill>
                  <a:srgbClr val="595959"/>
                </a:solidFill>
                <a:latin typeface="微软雅黑" panose="020B0503020204020204" pitchFamily="34" charset="-122"/>
                <a:ea typeface="微软雅黑" panose="020B0503020204020204" pitchFamily="34" charset="-122"/>
                <a:sym typeface="+mn-ea"/>
              </a:rPr>
              <a:t>，具体介绍如下。</a:t>
            </a:r>
            <a:endParaRPr lang="zh-CN" altLang="en-US" sz="2000" dirty="0">
              <a:solidFill>
                <a:srgbClr val="595959"/>
              </a:solidFill>
              <a:latin typeface="微软雅黑" panose="020B0503020204020204" pitchFamily="34" charset="-122"/>
              <a:ea typeface="微软雅黑" panose="020B0503020204020204" pitchFamily="34" charset="-122"/>
              <a:sym typeface="+mn-ea"/>
            </a:endParaRPr>
          </a:p>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sym typeface="+mn-ea"/>
              </a:rPr>
              <a:t>（</a:t>
            </a:r>
            <a:r>
              <a:rPr lang="en-US" altLang="zh-CN" sz="2000" dirty="0">
                <a:solidFill>
                  <a:srgbClr val="595959"/>
                </a:solidFill>
                <a:latin typeface="微软雅黑" panose="020B0503020204020204" pitchFamily="34" charset="-122"/>
                <a:ea typeface="微软雅黑" panose="020B0503020204020204" pitchFamily="34" charset="-122"/>
                <a:sym typeface="+mn-ea"/>
              </a:rPr>
              <a:t>1</a:t>
            </a:r>
            <a:r>
              <a:rPr lang="zh-CN" altLang="en-US" sz="2000" dirty="0">
                <a:solidFill>
                  <a:srgbClr val="595959"/>
                </a:solidFill>
                <a:latin typeface="微软雅黑" panose="020B0503020204020204" pitchFamily="34" charset="-122"/>
                <a:ea typeface="微软雅黑" panose="020B0503020204020204" pitchFamily="34" charset="-122"/>
                <a:sym typeface="+mn-ea"/>
              </a:rPr>
              <a:t>）</a:t>
            </a:r>
            <a:r>
              <a:rPr lang="en-US" altLang="zh-CN" sz="2000" dirty="0" err="1">
                <a:solidFill>
                  <a:srgbClr val="1369B2"/>
                </a:solidFill>
                <a:latin typeface="微软雅黑" panose="020B0503020204020204" pitchFamily="34" charset="-122"/>
                <a:ea typeface="微软雅黑" panose="020B0503020204020204" pitchFamily="34" charset="-122"/>
                <a:sym typeface="+mn-ea"/>
              </a:rPr>
              <a:t>discover.partitions</a:t>
            </a:r>
            <a:r>
              <a:rPr lang="zh-CN" altLang="en-US" sz="2000" dirty="0">
                <a:solidFill>
                  <a:srgbClr val="1369B2"/>
                </a:solidFill>
                <a:latin typeface="微软雅黑" panose="020B0503020204020204" pitchFamily="34" charset="-122"/>
                <a:ea typeface="微软雅黑" panose="020B0503020204020204" pitchFamily="34" charset="-122"/>
                <a:sym typeface="+mn-ea"/>
              </a:rPr>
              <a:t>属性用于启用分区自动发现功能</a:t>
            </a:r>
            <a:r>
              <a:rPr lang="zh-CN" altLang="en-US" sz="2000" dirty="0">
                <a:solidFill>
                  <a:srgbClr val="595959"/>
                </a:solidFill>
                <a:latin typeface="微软雅黑" panose="020B0503020204020204" pitchFamily="34" charset="-122"/>
                <a:ea typeface="微软雅黑" panose="020B0503020204020204" pitchFamily="34" charset="-122"/>
                <a:sym typeface="+mn-ea"/>
              </a:rPr>
              <a:t>。当该属性的值为</a:t>
            </a:r>
            <a:r>
              <a:rPr lang="en-US" altLang="zh-CN" sz="2000" dirty="0">
                <a:solidFill>
                  <a:srgbClr val="595959"/>
                </a:solidFill>
                <a:latin typeface="微软雅黑" panose="020B0503020204020204" pitchFamily="34" charset="-122"/>
                <a:ea typeface="微软雅黑" panose="020B0503020204020204" pitchFamily="34" charset="-122"/>
                <a:sym typeface="+mn-ea"/>
              </a:rPr>
              <a:t>true</a:t>
            </a:r>
            <a:r>
              <a:rPr lang="zh-CN" altLang="en-US" sz="2000" dirty="0">
                <a:solidFill>
                  <a:srgbClr val="595959"/>
                </a:solidFill>
                <a:latin typeface="微软雅黑" panose="020B0503020204020204" pitchFamily="34" charset="-122"/>
                <a:ea typeface="微软雅黑" panose="020B0503020204020204" pitchFamily="34" charset="-122"/>
                <a:sym typeface="+mn-ea"/>
              </a:rPr>
              <a:t>时，</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会定期扫描</a:t>
            </a:r>
            <a:r>
              <a:rPr lang="en-US" altLang="zh-CN" sz="2000" dirty="0">
                <a:solidFill>
                  <a:srgbClr val="595959"/>
                </a:solidFill>
                <a:latin typeface="微软雅黑" panose="020B0503020204020204" pitchFamily="34" charset="-122"/>
                <a:ea typeface="微软雅黑" panose="020B0503020204020204" pitchFamily="34" charset="-122"/>
                <a:sym typeface="+mn-ea"/>
              </a:rPr>
              <a:t>HDFS</a:t>
            </a:r>
            <a:r>
              <a:rPr lang="zh-CN" altLang="en-US" sz="2000" dirty="0">
                <a:solidFill>
                  <a:srgbClr val="595959"/>
                </a:solidFill>
                <a:latin typeface="微软雅黑" panose="020B0503020204020204" pitchFamily="34" charset="-122"/>
                <a:ea typeface="微软雅黑" panose="020B0503020204020204" pitchFamily="34" charset="-122"/>
                <a:sym typeface="+mn-ea"/>
              </a:rPr>
              <a:t>中新出现或已被删除分区的目录，并将这些变动同步到元数据中，从而实现分区的自动更新。</a:t>
            </a:r>
            <a:endParaRPr lang="zh-CN" altLang="en-US" sz="2000" dirty="0">
              <a:solidFill>
                <a:srgbClr val="595959"/>
              </a:solidFill>
              <a:latin typeface="微软雅黑" panose="020B0503020204020204" pitchFamily="34" charset="-122"/>
              <a:ea typeface="微软雅黑" panose="020B0503020204020204" pitchFamily="34" charset="-122"/>
              <a:sym typeface="+mn-ea"/>
            </a:endParaRPr>
          </a:p>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sym typeface="+mn-ea"/>
              </a:rPr>
              <a:t>（</a:t>
            </a:r>
            <a:r>
              <a:rPr lang="en-US" altLang="zh-CN" sz="2000" dirty="0">
                <a:solidFill>
                  <a:srgbClr val="595959"/>
                </a:solidFill>
                <a:latin typeface="微软雅黑" panose="020B0503020204020204" pitchFamily="34" charset="-122"/>
                <a:ea typeface="微软雅黑" panose="020B0503020204020204" pitchFamily="34" charset="-122"/>
                <a:sym typeface="+mn-ea"/>
              </a:rPr>
              <a:t>2</a:t>
            </a:r>
            <a:r>
              <a:rPr lang="zh-CN" altLang="en-US" sz="2000" dirty="0">
                <a:solidFill>
                  <a:srgbClr val="595959"/>
                </a:solidFill>
                <a:latin typeface="微软雅黑" panose="020B0503020204020204" pitchFamily="34" charset="-122"/>
                <a:ea typeface="微软雅黑" panose="020B0503020204020204" pitchFamily="34" charset="-122"/>
                <a:sym typeface="+mn-ea"/>
              </a:rPr>
              <a:t>）</a:t>
            </a:r>
            <a:r>
              <a:rPr lang="en-US" altLang="zh-CN" sz="2000" dirty="0" err="1">
                <a:solidFill>
                  <a:srgbClr val="1369B2"/>
                </a:solidFill>
                <a:latin typeface="微软雅黑" panose="020B0503020204020204" pitchFamily="34" charset="-122"/>
                <a:ea typeface="微软雅黑" panose="020B0503020204020204" pitchFamily="34" charset="-122"/>
                <a:sym typeface="+mn-ea"/>
              </a:rPr>
              <a:t>partition.retention.period</a:t>
            </a:r>
            <a:r>
              <a:rPr lang="zh-CN" altLang="en-US" sz="2000" dirty="0">
                <a:solidFill>
                  <a:srgbClr val="1369B2"/>
                </a:solidFill>
                <a:latin typeface="微软雅黑" panose="020B0503020204020204" pitchFamily="34" charset="-122"/>
                <a:ea typeface="微软雅黑" panose="020B0503020204020204" pitchFamily="34" charset="-122"/>
                <a:sym typeface="+mn-ea"/>
              </a:rPr>
              <a:t>属性用于启用分区保留功能</a:t>
            </a:r>
            <a:r>
              <a:rPr lang="zh-CN" altLang="en-US" sz="2000" dirty="0">
                <a:solidFill>
                  <a:srgbClr val="595959"/>
                </a:solidFill>
                <a:latin typeface="微软雅黑" panose="020B0503020204020204" pitchFamily="34" charset="-122"/>
                <a:ea typeface="微软雅黑" panose="020B0503020204020204" pitchFamily="34" charset="-122"/>
                <a:sym typeface="+mn-ea"/>
              </a:rPr>
              <a:t>。通过设置一个保留周期（如</a:t>
            </a:r>
            <a:r>
              <a:rPr lang="en-US" altLang="zh-CN" sz="2000" dirty="0">
                <a:solidFill>
                  <a:srgbClr val="595959"/>
                </a:solidFill>
                <a:latin typeface="微软雅黑" panose="020B0503020204020204" pitchFamily="34" charset="-122"/>
                <a:ea typeface="微软雅黑" panose="020B0503020204020204" pitchFamily="34" charset="-122"/>
                <a:sym typeface="+mn-ea"/>
              </a:rPr>
              <a:t>7d</a:t>
            </a:r>
            <a:r>
              <a:rPr lang="zh-CN" altLang="en-US" sz="2000" dirty="0">
                <a:solidFill>
                  <a:srgbClr val="595959"/>
                </a:solidFill>
                <a:latin typeface="微软雅黑" panose="020B0503020204020204" pitchFamily="34" charset="-122"/>
                <a:ea typeface="微软雅黑" panose="020B0503020204020204" pitchFamily="34" charset="-122"/>
                <a:sym typeface="+mn-ea"/>
              </a:rPr>
              <a:t>表示</a:t>
            </a:r>
            <a:r>
              <a:rPr lang="en-US" altLang="zh-CN" sz="2000" dirty="0">
                <a:solidFill>
                  <a:srgbClr val="595959"/>
                </a:solidFill>
                <a:latin typeface="微软雅黑" panose="020B0503020204020204" pitchFamily="34" charset="-122"/>
                <a:ea typeface="微软雅黑" panose="020B0503020204020204" pitchFamily="34" charset="-122"/>
                <a:sym typeface="+mn-ea"/>
              </a:rPr>
              <a:t>7</a:t>
            </a:r>
            <a:r>
              <a:rPr lang="zh-CN" altLang="en-US" sz="2000" dirty="0">
                <a:solidFill>
                  <a:srgbClr val="595959"/>
                </a:solidFill>
                <a:latin typeface="微软雅黑" panose="020B0503020204020204" pitchFamily="34" charset="-122"/>
                <a:ea typeface="微软雅黑" panose="020B0503020204020204" pitchFamily="34" charset="-122"/>
                <a:sym typeface="+mn-ea"/>
              </a:rPr>
              <a:t>天，</a:t>
            </a:r>
            <a:r>
              <a:rPr lang="en-US" altLang="zh-CN" sz="2000" dirty="0">
                <a:solidFill>
                  <a:srgbClr val="595959"/>
                </a:solidFill>
                <a:latin typeface="微软雅黑" panose="020B0503020204020204" pitchFamily="34" charset="-122"/>
                <a:ea typeface="微软雅黑" panose="020B0503020204020204" pitchFamily="34" charset="-122"/>
                <a:sym typeface="+mn-ea"/>
              </a:rPr>
              <a:t>1h</a:t>
            </a:r>
            <a:r>
              <a:rPr lang="zh-CN" altLang="en-US" sz="2000" dirty="0">
                <a:solidFill>
                  <a:srgbClr val="595959"/>
                </a:solidFill>
                <a:latin typeface="微软雅黑" panose="020B0503020204020204" pitchFamily="34" charset="-122"/>
                <a:ea typeface="微软雅黑" panose="020B0503020204020204" pitchFamily="34" charset="-122"/>
                <a:sym typeface="+mn-ea"/>
              </a:rPr>
              <a:t>表示</a:t>
            </a:r>
            <a:r>
              <a:rPr lang="en-US" altLang="zh-CN" sz="2000" dirty="0">
                <a:solidFill>
                  <a:srgbClr val="595959"/>
                </a:solidFill>
                <a:latin typeface="微软雅黑" panose="020B0503020204020204" pitchFamily="34" charset="-122"/>
                <a:ea typeface="微软雅黑" panose="020B0503020204020204" pitchFamily="34" charset="-122"/>
                <a:sym typeface="+mn-ea"/>
              </a:rPr>
              <a:t>1</a:t>
            </a:r>
            <a:r>
              <a:rPr lang="zh-CN" altLang="en-US" sz="2000" dirty="0">
                <a:solidFill>
                  <a:srgbClr val="595959"/>
                </a:solidFill>
                <a:latin typeface="微软雅黑" panose="020B0503020204020204" pitchFamily="34" charset="-122"/>
                <a:ea typeface="微软雅黑" panose="020B0503020204020204" pitchFamily="34" charset="-122"/>
                <a:sym typeface="+mn-ea"/>
              </a:rPr>
              <a:t>小时），</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会自动删除创建时间超过该周期的旧分区及其数据。</a:t>
            </a:r>
            <a:endParaRPr lang="en-US" altLang="zh-CN" sz="1800"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创建分区表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添加分区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50924"/>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掌握分区操作，能够熟练使用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添加分区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364368"/>
            <a:ext cx="5627823"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在分区表的日常管理中，</a:t>
            </a:r>
            <a:r>
              <a:rPr lang="zh-CN" altLang="en-US" sz="2000" dirty="0">
                <a:solidFill>
                  <a:srgbClr val="1369B2"/>
                </a:solidFill>
                <a:latin typeface="微软雅黑" panose="020B0503020204020204" pitchFamily="34" charset="-122"/>
                <a:ea typeface="微软雅黑" panose="020B0503020204020204" pitchFamily="34" charset="-122"/>
              </a:rPr>
              <a:t>添加分区</a:t>
            </a:r>
            <a:r>
              <a:rPr lang="zh-CN" altLang="en-US" sz="2000" dirty="0">
                <a:solidFill>
                  <a:srgbClr val="595959"/>
                </a:solidFill>
                <a:latin typeface="微软雅黑" panose="020B0503020204020204" pitchFamily="34" charset="-122"/>
                <a:ea typeface="微软雅黑" panose="020B0503020204020204" pitchFamily="34" charset="-122"/>
              </a:rPr>
              <a:t>是最常见的运维操作之一。随着业务增长，新的时间段、地域或业务类别的数据持续产生，这些数据需要以新的分区形式存储到</a:t>
            </a:r>
            <a:r>
              <a:rPr lang="en-US" altLang="zh-CN" sz="2000" dirty="0">
                <a:solidFill>
                  <a:srgbClr val="1369B2"/>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。例如，对于按年份与月份分区的销售表，每到新的一月都需生成对应分区的目录，用于存放当月数据。</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8"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590" y="773081"/>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834884" y="2205658"/>
            <a:ext cx="6168066" cy="3096344"/>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添加分区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807104"/>
            <a:ext cx="10216594" cy="357501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49812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52430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68733"/>
            <a:ext cx="10490828"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为使分区表能通过指定分区的目录读取目标数据，必须先在元数据中注册该分区，这一过程称为</a:t>
            </a:r>
            <a:r>
              <a:rPr lang="zh-CN" altLang="en-US" sz="2000" dirty="0">
                <a:solidFill>
                  <a:srgbClr val="1369B2"/>
                </a:solidFill>
                <a:latin typeface="微软雅黑" panose="020B0503020204020204" pitchFamily="34" charset="-122"/>
                <a:ea typeface="微软雅黑" panose="020B0503020204020204" pitchFamily="34" charset="-122"/>
              </a:rPr>
              <a:t>添加分区</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中添加分区的语法格式如下。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546638"/>
            <a:ext cx="9289033" cy="2403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dirty="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3906990"/>
            <a:ext cx="7508834"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ADD [IF NOT EXISTS]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PARTITION (col=value[,col=value,...]) [LOCATION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hdfs_path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[PARTITION (col=value[,col=value,...]) [LOCATION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hdfs_path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0" name="矩形 29"/>
          <p:cNvSpPr/>
          <p:nvPr/>
        </p:nvSpPr>
        <p:spPr>
          <a:xfrm>
            <a:off x="6599262" y="4005858"/>
            <a:ext cx="1820783"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flipV="1">
            <a:off x="8420045" y="3591561"/>
            <a:ext cx="0" cy="41429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7"/>
          <p:cNvSpPr txBox="1"/>
          <p:nvPr/>
        </p:nvSpPr>
        <p:spPr>
          <a:xfrm>
            <a:off x="6629778" y="3098917"/>
            <a:ext cx="3361047"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用于在添加分区前进行存在性判断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6609057" y="3063358"/>
            <a:ext cx="3230559" cy="4991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添加分区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6171301" y="4858846"/>
            <a:ext cx="1292057"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a:off x="7463358" y="4949756"/>
            <a:ext cx="0" cy="52180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7"/>
          <p:cNvSpPr txBox="1"/>
          <p:nvPr/>
        </p:nvSpPr>
        <p:spPr>
          <a:xfrm>
            <a:off x="4387735" y="5520392"/>
            <a:ext cx="3361047"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用于指定分区存储数据文件的路径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8" name="矩形 27"/>
          <p:cNvSpPr/>
          <p:nvPr/>
        </p:nvSpPr>
        <p:spPr>
          <a:xfrm>
            <a:off x="4367014" y="5484833"/>
            <a:ext cx="3230559" cy="4991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矩形 28"/>
          <p:cNvSpPr/>
          <p:nvPr/>
        </p:nvSpPr>
        <p:spPr>
          <a:xfrm>
            <a:off x="7492871" y="4853176"/>
            <a:ext cx="1292057"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4" name="直接箭头连接符 33"/>
          <p:cNvCxnSpPr/>
          <p:nvPr/>
        </p:nvCxnSpPr>
        <p:spPr>
          <a:xfrm>
            <a:off x="8784928" y="4963028"/>
            <a:ext cx="0" cy="52180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7"/>
          <p:cNvSpPr txBox="1"/>
          <p:nvPr/>
        </p:nvSpPr>
        <p:spPr>
          <a:xfrm>
            <a:off x="7971506" y="5505877"/>
            <a:ext cx="194012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用于指定目标路径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6" name="矩形 35"/>
          <p:cNvSpPr/>
          <p:nvPr/>
        </p:nvSpPr>
        <p:spPr>
          <a:xfrm>
            <a:off x="7950785" y="5470318"/>
            <a:ext cx="1816824" cy="4991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nvSpPr>
        <p:spPr>
          <a:xfrm>
            <a:off x="1111102" y="2709714"/>
            <a:ext cx="10216594" cy="352395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矩形: 圆角 10"/>
          <p:cNvSpPr/>
          <p:nvPr/>
        </p:nvSpPr>
        <p:spPr>
          <a:xfrm>
            <a:off x="1970742" y="2498122"/>
            <a:ext cx="1676191"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2" name="文本框 28"/>
          <p:cNvSpPr txBox="1"/>
          <p:nvPr/>
        </p:nvSpPr>
        <p:spPr>
          <a:xfrm>
            <a:off x="2042750" y="2524308"/>
            <a:ext cx="1748199"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72361"/>
            <a:ext cx="10274804"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接下来，演示如何为</a:t>
            </a:r>
            <a:r>
              <a:rPr lang="en-US" altLang="zh-CN" sz="2000" dirty="0">
                <a:solidFill>
                  <a:srgbClr val="595959"/>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数据库中的分区表</a:t>
            </a:r>
            <a:r>
              <a:rPr lang="en-US" altLang="zh-CN" sz="2000" dirty="0" err="1">
                <a:solidFill>
                  <a:srgbClr val="1369B2"/>
                </a:solidFill>
                <a:latin typeface="微软雅黑" panose="020B0503020204020204" pitchFamily="34" charset="-122"/>
                <a:ea typeface="微软雅黑" panose="020B0503020204020204" pitchFamily="34" charset="-122"/>
              </a:rPr>
              <a:t>page_view</a:t>
            </a:r>
            <a:r>
              <a:rPr lang="zh-CN" altLang="en-US" sz="2000" dirty="0">
                <a:solidFill>
                  <a:srgbClr val="595959"/>
                </a:solidFill>
                <a:latin typeface="微软雅黑" panose="020B0503020204020204" pitchFamily="34" charset="-122"/>
                <a:ea typeface="微软雅黑" panose="020B0503020204020204" pitchFamily="34" charset="-122"/>
              </a:rPr>
              <a:t>添加两个分区，具体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630710" y="3353353"/>
            <a:ext cx="9001000" cy="237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2006302" y="3489196"/>
            <a:ext cx="7508834" cy="189551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default.page_view</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ADD IF NOT EXISTS</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(dt = '20250901', country =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beijing</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(dt = '20250903', country =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beijing</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LOCATION '/data/page/view/dt=20250903/country=</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beijing</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添加分区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nvSpPr>
        <p:spPr>
          <a:xfrm>
            <a:off x="1111102" y="2535081"/>
            <a:ext cx="10216594" cy="298294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矩形: 圆角 10"/>
          <p:cNvSpPr/>
          <p:nvPr/>
        </p:nvSpPr>
        <p:spPr>
          <a:xfrm>
            <a:off x="1970742" y="2277666"/>
            <a:ext cx="1676191"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2" name="文本框 28"/>
          <p:cNvSpPr txBox="1"/>
          <p:nvPr/>
        </p:nvSpPr>
        <p:spPr>
          <a:xfrm>
            <a:off x="1996132" y="2314624"/>
            <a:ext cx="1748199"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72361"/>
            <a:ext cx="10274804"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上述语句在分区表</a:t>
            </a:r>
            <a:r>
              <a:rPr lang="en-US" altLang="zh-CN" sz="2000" dirty="0" err="1">
                <a:solidFill>
                  <a:srgbClr val="1369B2"/>
                </a:solidFill>
                <a:latin typeface="微软雅黑" panose="020B0503020204020204" pitchFamily="34" charset="-122"/>
                <a:ea typeface="微软雅黑" panose="020B0503020204020204" pitchFamily="34" charset="-122"/>
              </a:rPr>
              <a:t>page_view</a:t>
            </a:r>
            <a:r>
              <a:rPr lang="zh-CN" altLang="en-US" sz="2000" dirty="0">
                <a:solidFill>
                  <a:srgbClr val="595959"/>
                </a:solidFill>
                <a:latin typeface="微软雅黑" panose="020B0503020204020204" pitchFamily="34" charset="-122"/>
                <a:ea typeface="微软雅黑" panose="020B0503020204020204" pitchFamily="34" charset="-122"/>
              </a:rPr>
              <a:t>中添加了两个分区，它们在</a:t>
            </a:r>
            <a:r>
              <a:rPr lang="en-US" altLang="zh-CN" sz="2000" dirty="0">
                <a:solidFill>
                  <a:srgbClr val="595959"/>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存储数据文件的路径如下。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630710" y="3285778"/>
            <a:ext cx="9001000" cy="15121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90748" y="3563499"/>
            <a:ext cx="8424937"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/user/hive/remote/warehouse/</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page_view</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/dt=20250901/country=</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beijing</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/data/page/view/dt=20250903/country=</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beijing</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添加分区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50924"/>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掌握分区操作，能够熟练使用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查询分区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523671"/>
            <a:ext cx="5627823"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在分区表的管理中，随着数据量与分区数增长，分区结构会日益复杂。对运维人员和数据分析师而言，清楚掌握表中已有分区是</a:t>
            </a:r>
            <a:r>
              <a:rPr lang="zh-CN" altLang="en-US" sz="2000" dirty="0">
                <a:solidFill>
                  <a:srgbClr val="1369B2"/>
                </a:solidFill>
                <a:latin typeface="微软雅黑" panose="020B0503020204020204" pitchFamily="34" charset="-122"/>
                <a:ea typeface="微软雅黑" panose="020B0503020204020204" pitchFamily="34" charset="-122"/>
              </a:rPr>
              <a:t>开展数据管理</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查询优化</a:t>
            </a:r>
            <a:r>
              <a:rPr lang="zh-CN" altLang="en-US" sz="2000" dirty="0">
                <a:solidFill>
                  <a:srgbClr val="595959"/>
                </a:solidFill>
                <a:latin typeface="微软雅黑" panose="020B0503020204020204" pitchFamily="34" charset="-122"/>
                <a:ea typeface="微软雅黑" panose="020B0503020204020204" pitchFamily="34" charset="-122"/>
              </a:rPr>
              <a:t>的前提，这有助于精准构建查询条件，实现分区裁剪。</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8"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590" y="773081"/>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834884" y="2205658"/>
            <a:ext cx="6168066" cy="3096344"/>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298616"/>
            <a:ext cx="10216594" cy="4155514"/>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dirty="0"/>
          </a:p>
        </p:txBody>
      </p:sp>
      <p:sp>
        <p:nvSpPr>
          <p:cNvPr id="9" name="矩形: 圆角 8"/>
          <p:cNvSpPr/>
          <p:nvPr/>
        </p:nvSpPr>
        <p:spPr>
          <a:xfrm>
            <a:off x="1970743" y="1989634"/>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015820"/>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68733"/>
            <a:ext cx="1049082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查询分区</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038150"/>
            <a:ext cx="9289033" cy="2403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dirty="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3176737"/>
            <a:ext cx="7508834"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PARTITIONS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(col=value[,col=value,...])]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[WHERE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where_condition</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[ORDER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col_list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[LIMIT rows];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0" name="矩形 29"/>
          <p:cNvSpPr/>
          <p:nvPr/>
        </p:nvSpPr>
        <p:spPr>
          <a:xfrm>
            <a:off x="1960948" y="3247977"/>
            <a:ext cx="2262050"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flipV="1">
            <a:off x="1960948" y="2969588"/>
            <a:ext cx="0" cy="41429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7"/>
          <p:cNvSpPr txBox="1"/>
          <p:nvPr/>
        </p:nvSpPr>
        <p:spPr>
          <a:xfrm>
            <a:off x="1651431" y="2524817"/>
            <a:ext cx="3361047"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用于在添加分区前进行存在性判断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1630710" y="2489258"/>
            <a:ext cx="3230559" cy="4991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矩形 24"/>
          <p:cNvSpPr/>
          <p:nvPr/>
        </p:nvSpPr>
        <p:spPr>
          <a:xfrm>
            <a:off x="1960948" y="3683249"/>
            <a:ext cx="1541970"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a:off x="3434774" y="3682560"/>
            <a:ext cx="3452520" cy="68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7"/>
          <p:cNvSpPr txBox="1"/>
          <p:nvPr/>
        </p:nvSpPr>
        <p:spPr>
          <a:xfrm>
            <a:off x="6935232" y="3159164"/>
            <a:ext cx="2560286"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用于查询特定分区下的子分区，适用于多级分区</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8" name="矩形 27"/>
          <p:cNvSpPr/>
          <p:nvPr/>
        </p:nvSpPr>
        <p:spPr>
          <a:xfrm>
            <a:off x="6898570" y="3141762"/>
            <a:ext cx="2590802" cy="73564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矩形 28"/>
          <p:cNvSpPr/>
          <p:nvPr/>
        </p:nvSpPr>
        <p:spPr>
          <a:xfrm>
            <a:off x="1960948" y="4093109"/>
            <a:ext cx="1131025"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4" name="直接箭头连接符 33"/>
          <p:cNvCxnSpPr/>
          <p:nvPr/>
        </p:nvCxnSpPr>
        <p:spPr>
          <a:xfrm>
            <a:off x="3091973" y="4093109"/>
            <a:ext cx="249917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7"/>
          <p:cNvSpPr txBox="1"/>
          <p:nvPr/>
        </p:nvSpPr>
        <p:spPr>
          <a:xfrm>
            <a:off x="5629202" y="4062980"/>
            <a:ext cx="259080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用于通过条件过滤分区</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608480" y="4027421"/>
            <a:ext cx="2214917" cy="4991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7" name="矩形 36"/>
          <p:cNvSpPr/>
          <p:nvPr/>
        </p:nvSpPr>
        <p:spPr>
          <a:xfrm>
            <a:off x="1985674" y="4518082"/>
            <a:ext cx="1425229" cy="35181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8" name="直接箭头连接符 37"/>
          <p:cNvCxnSpPr/>
          <p:nvPr/>
        </p:nvCxnSpPr>
        <p:spPr>
          <a:xfrm>
            <a:off x="3091973" y="4866604"/>
            <a:ext cx="249917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文本框 7"/>
          <p:cNvSpPr txBox="1"/>
          <p:nvPr/>
        </p:nvSpPr>
        <p:spPr>
          <a:xfrm>
            <a:off x="5635700" y="4630222"/>
            <a:ext cx="283576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用于按指定分区字段的值进行排序，支持升序和降序。</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0" name="矩形 39"/>
          <p:cNvSpPr/>
          <p:nvPr/>
        </p:nvSpPr>
        <p:spPr>
          <a:xfrm>
            <a:off x="5614979" y="4594663"/>
            <a:ext cx="2784483" cy="71536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1" name="矩形 40"/>
          <p:cNvSpPr/>
          <p:nvPr/>
        </p:nvSpPr>
        <p:spPr>
          <a:xfrm>
            <a:off x="1998221" y="4916313"/>
            <a:ext cx="928633" cy="35181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2" name="直接箭头连接符 41"/>
          <p:cNvCxnSpPr/>
          <p:nvPr/>
        </p:nvCxnSpPr>
        <p:spPr>
          <a:xfrm>
            <a:off x="2926854" y="5013970"/>
            <a:ext cx="0" cy="41290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文本框 7"/>
          <p:cNvSpPr txBox="1"/>
          <p:nvPr/>
        </p:nvSpPr>
        <p:spPr>
          <a:xfrm>
            <a:off x="2299503" y="5481578"/>
            <a:ext cx="2835769"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用于限制返回的分区数量，适用于分区数量较多的场景，以避免一次性返回所有分区。</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6" name="矩形 45"/>
          <p:cNvSpPr/>
          <p:nvPr/>
        </p:nvSpPr>
        <p:spPr>
          <a:xfrm>
            <a:off x="2278782" y="5446018"/>
            <a:ext cx="2952328" cy="102313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60027" y="2061642"/>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629594"/>
            <a:ext cx="8640480" cy="79208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453404" y="1758029"/>
            <a:ext cx="7890275" cy="584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823498" y="1845618"/>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429258" y="1758028"/>
            <a:ext cx="7974571"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接下来，演示如何查询</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数据库中分区表</a:t>
            </a:r>
            <a:r>
              <a:rPr lang="en-US" altLang="zh-CN" sz="1600" dirty="0" err="1">
                <a:solidFill>
                  <a:srgbClr val="1369B2"/>
                </a:solidFill>
                <a:latin typeface="微软雅黑" panose="020B0503020204020204" pitchFamily="34" charset="-122"/>
                <a:ea typeface="微软雅黑" panose="020B0503020204020204" pitchFamily="34" charset="-122"/>
              </a:rPr>
              <a:t>page_view</a:t>
            </a:r>
            <a:r>
              <a:rPr lang="zh-CN" altLang="en-US" sz="1600" dirty="0">
                <a:solidFill>
                  <a:srgbClr val="595959"/>
                </a:solidFill>
                <a:latin typeface="微软雅黑" panose="020B0503020204020204" pitchFamily="34" charset="-122"/>
                <a:ea typeface="微软雅黑" panose="020B0503020204020204" pitchFamily="34" charset="-122"/>
              </a:rPr>
              <a:t>的所有分区，具体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1684832" y="2706063"/>
            <a:ext cx="9267829" cy="8677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2151807" y="2857804"/>
            <a:ext cx="8333877"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PARTITIONS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default.page_view</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文本框 1"/>
          <p:cNvSpPr txBox="1"/>
          <p:nvPr/>
        </p:nvSpPr>
        <p:spPr>
          <a:xfrm>
            <a:off x="1568107" y="3717826"/>
            <a:ext cx="7263404" cy="45890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上述命令执行完成后的效果如图。</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5" name="图片 14"/>
          <p:cNvPicPr>
            <a:picLocks noChangeAspect="1"/>
          </p:cNvPicPr>
          <p:nvPr/>
        </p:nvPicPr>
        <p:blipFill>
          <a:blip r:embed="rId1"/>
          <a:stretch>
            <a:fillRect/>
          </a:stretch>
        </p:blipFill>
        <p:spPr>
          <a:xfrm>
            <a:off x="5333581" y="3757480"/>
            <a:ext cx="5302775" cy="248359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重命名分区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50924"/>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掌握分区操作，能够熟练使用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重命名分区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bwMode="auto">
          <a:xfrm rot="574600">
            <a:off x="912756" y="2748844"/>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16" name="TextBox 3"/>
          <p:cNvSpPr txBox="1">
            <a:spLocks noChangeArrowheads="1"/>
          </p:cNvSpPr>
          <p:nvPr/>
        </p:nvSpPr>
        <p:spPr bwMode="auto">
          <a:xfrm>
            <a:off x="954131" y="2779900"/>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1" name="矩形 20"/>
          <p:cNvSpPr/>
          <p:nvPr/>
        </p:nvSpPr>
        <p:spPr>
          <a:xfrm>
            <a:off x="1493190" y="2637706"/>
            <a:ext cx="9858600"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如果在创建分区表时未指定</a:t>
            </a:r>
            <a:r>
              <a:rPr lang="en-US" altLang="zh-CN" sz="1800" dirty="0">
                <a:solidFill>
                  <a:srgbClr val="1369B2"/>
                </a:solidFill>
                <a:latin typeface="微软雅黑" panose="020B0503020204020204" pitchFamily="34" charset="-122"/>
                <a:ea typeface="微软雅黑" panose="020B0503020204020204" pitchFamily="34" charset="-122"/>
              </a:rPr>
              <a:t>EXTERNAL</a:t>
            </a:r>
            <a:r>
              <a:rPr lang="zh-CN" altLang="en-US" sz="1800" dirty="0">
                <a:solidFill>
                  <a:srgbClr val="1369B2"/>
                </a:solidFill>
                <a:latin typeface="微软雅黑" panose="020B0503020204020204" pitchFamily="34" charset="-122"/>
                <a:ea typeface="微软雅黑" panose="020B0503020204020204" pitchFamily="34" charset="-122"/>
              </a:rPr>
              <a:t>关键字</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，那么重命名操作不仅会更新</a:t>
            </a:r>
            <a:r>
              <a:rPr lang="zh-CN" altLang="en-US" sz="1800" dirty="0">
                <a:solidFill>
                  <a:srgbClr val="1369B2"/>
                </a:solidFill>
                <a:latin typeface="微软雅黑" panose="020B0503020204020204" pitchFamily="34" charset="-122"/>
                <a:ea typeface="微软雅黑" panose="020B0503020204020204" pitchFamily="34" charset="-122"/>
              </a:rPr>
              <a:t>元数据</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，还会修改</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HDFS</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上对应目录的名称。此外，如果重命名的分区使用了</a:t>
            </a:r>
            <a:r>
              <a:rPr lang="en-US" altLang="zh-CN" sz="1800" dirty="0">
                <a:solidFill>
                  <a:srgbClr val="1369B2"/>
                </a:solidFill>
                <a:latin typeface="微软雅黑" panose="020B0503020204020204" pitchFamily="34" charset="-122"/>
                <a:ea typeface="微软雅黑" panose="020B0503020204020204" pitchFamily="34" charset="-122"/>
              </a:rPr>
              <a:t>LOCATION</a:t>
            </a:r>
            <a:r>
              <a:rPr lang="zh-CN" altLang="en-US" sz="1800" dirty="0">
                <a:solidFill>
                  <a:srgbClr val="1369B2"/>
                </a:solidFill>
                <a:latin typeface="微软雅黑" panose="020B0503020204020204" pitchFamily="34" charset="-122"/>
                <a:ea typeface="微软雅黑" panose="020B0503020204020204" pitchFamily="34" charset="-122"/>
              </a:rPr>
              <a:t>子句</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，那么重命名后</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Hive</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会根据分区字段取值的变化在表默认存储数据的目录下创建新的目录。</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椭圆 21"/>
          <p:cNvSpPr/>
          <p:nvPr/>
        </p:nvSpPr>
        <p:spPr bwMode="auto">
          <a:xfrm rot="574600">
            <a:off x="912756" y="4694695"/>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a:solidFill>
                <a:schemeClr val="bg1"/>
              </a:solidFill>
              <a:latin typeface="Arial" panose="020B0604020202020204" pitchFamily="34" charset="0"/>
            </a:endParaRPr>
          </a:p>
        </p:txBody>
      </p:sp>
      <p:sp>
        <p:nvSpPr>
          <p:cNvPr id="23" name="TextBox 10"/>
          <p:cNvSpPr txBox="1">
            <a:spLocks noChangeArrowheads="1"/>
          </p:cNvSpPr>
          <p:nvPr/>
        </p:nvSpPr>
        <p:spPr bwMode="auto">
          <a:xfrm>
            <a:off x="954131" y="4725751"/>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4" name="矩形 23"/>
          <p:cNvSpPr/>
          <p:nvPr/>
        </p:nvSpPr>
        <p:spPr>
          <a:xfrm>
            <a:off x="1493189" y="4660340"/>
            <a:ext cx="9817393" cy="77745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如果在创建分区表时指定</a:t>
            </a:r>
            <a:r>
              <a:rPr lang="en-US" altLang="zh-CN" sz="1800" dirty="0">
                <a:solidFill>
                  <a:srgbClr val="1369B2"/>
                </a:solidFill>
                <a:latin typeface="微软雅黑" panose="020B0503020204020204" pitchFamily="34" charset="-122"/>
                <a:ea typeface="微软雅黑" panose="020B0503020204020204" pitchFamily="34" charset="-122"/>
              </a:rPr>
              <a:t>EXTERNAL</a:t>
            </a:r>
            <a:r>
              <a:rPr lang="zh-CN" altLang="en-US" sz="1800" dirty="0">
                <a:solidFill>
                  <a:srgbClr val="1369B2"/>
                </a:solidFill>
                <a:latin typeface="微软雅黑" panose="020B0503020204020204" pitchFamily="34" charset="-122"/>
                <a:ea typeface="微软雅黑" panose="020B0503020204020204" pitchFamily="34" charset="-122"/>
              </a:rPr>
              <a:t>关键字</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，那么重命名分区只会更新</a:t>
            </a:r>
            <a:r>
              <a:rPr lang="zh-CN" altLang="en-US" sz="1800" dirty="0">
                <a:solidFill>
                  <a:srgbClr val="1369B2"/>
                </a:solidFill>
                <a:latin typeface="微软雅黑" panose="020B0503020204020204" pitchFamily="34" charset="-122"/>
                <a:ea typeface="微软雅黑" panose="020B0503020204020204" pitchFamily="34" charset="-122"/>
              </a:rPr>
              <a:t>元数据</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，不会修改</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HDFS</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上对应目录的名称。</a:t>
            </a:r>
            <a:endParaRPr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原创设计师QQ598969553          _4"/>
          <p:cNvSpPr/>
          <p:nvPr/>
        </p:nvSpPr>
        <p:spPr>
          <a:xfrm>
            <a:off x="954131" y="1176087"/>
            <a:ext cx="10563483"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重命名分区</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是指通过修改</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元数据中分区字段的取值，以更新分区的名称。</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会根据分区表在创建时是否指定</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EXTERNAL</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关键字</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，来决定在重命名分区时是否修改</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HDFS</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上的目录，具体说明如下。</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重命名分区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298616"/>
            <a:ext cx="10216594" cy="372346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dirty="0"/>
          </a:p>
        </p:txBody>
      </p:sp>
      <p:sp>
        <p:nvSpPr>
          <p:cNvPr id="9" name="矩形: 圆角 8"/>
          <p:cNvSpPr/>
          <p:nvPr/>
        </p:nvSpPr>
        <p:spPr>
          <a:xfrm>
            <a:off x="1970743" y="1989634"/>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015820"/>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68733"/>
            <a:ext cx="1049082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重命名分区</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038150"/>
            <a:ext cx="9289033" cy="18237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dirty="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3176737"/>
            <a:ext cx="7508834"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(col=</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old_value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old_value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RENAME TO PARTITION (col=</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new_value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new_value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5" name="矩形 24"/>
          <p:cNvSpPr/>
          <p:nvPr/>
        </p:nvSpPr>
        <p:spPr>
          <a:xfrm>
            <a:off x="2060240" y="4051968"/>
            <a:ext cx="2810830" cy="4146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a:off x="2060240" y="4376373"/>
            <a:ext cx="0" cy="62934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7"/>
          <p:cNvSpPr txBox="1"/>
          <p:nvPr/>
        </p:nvSpPr>
        <p:spPr>
          <a:xfrm>
            <a:off x="1739380" y="5032330"/>
            <a:ext cx="256028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用于重命名分区</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8" name="矩形 27"/>
          <p:cNvSpPr/>
          <p:nvPr/>
        </p:nvSpPr>
        <p:spPr>
          <a:xfrm>
            <a:off x="1702718" y="5014928"/>
            <a:ext cx="1636177" cy="4266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重命名分区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44" name="矩形 43"/>
          <p:cNvSpPr/>
          <p:nvPr/>
        </p:nvSpPr>
        <p:spPr>
          <a:xfrm>
            <a:off x="5663158" y="3614352"/>
            <a:ext cx="1152128" cy="4146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7" name="直接箭头连接符 46"/>
          <p:cNvCxnSpPr/>
          <p:nvPr/>
        </p:nvCxnSpPr>
        <p:spPr>
          <a:xfrm flipV="1">
            <a:off x="6815286" y="3275143"/>
            <a:ext cx="0" cy="67841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文本框 7"/>
          <p:cNvSpPr txBox="1"/>
          <p:nvPr/>
        </p:nvSpPr>
        <p:spPr>
          <a:xfrm>
            <a:off x="6239222" y="2565698"/>
            <a:ext cx="180019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用于指定分区字段的原始取值</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9" name="矩形 48"/>
          <p:cNvSpPr/>
          <p:nvPr/>
        </p:nvSpPr>
        <p:spPr>
          <a:xfrm>
            <a:off x="6202560" y="2565698"/>
            <a:ext cx="1836857" cy="68108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50" name="矩形 49"/>
          <p:cNvSpPr/>
          <p:nvPr/>
        </p:nvSpPr>
        <p:spPr>
          <a:xfrm>
            <a:off x="5447131" y="4114169"/>
            <a:ext cx="1152128" cy="4146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51" name="直接箭头连接符 50"/>
          <p:cNvCxnSpPr/>
          <p:nvPr/>
        </p:nvCxnSpPr>
        <p:spPr>
          <a:xfrm>
            <a:off x="6599259" y="4376373"/>
            <a:ext cx="0" cy="53524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7"/>
          <p:cNvSpPr txBox="1"/>
          <p:nvPr/>
        </p:nvSpPr>
        <p:spPr>
          <a:xfrm>
            <a:off x="5932444" y="4899088"/>
            <a:ext cx="180019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用于指定分区字段的新取值</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53" name="矩形 52"/>
          <p:cNvSpPr/>
          <p:nvPr/>
        </p:nvSpPr>
        <p:spPr>
          <a:xfrm>
            <a:off x="5895782" y="4899088"/>
            <a:ext cx="1836857" cy="68108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60027" y="2061642"/>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629594"/>
            <a:ext cx="8640480" cy="79208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453404" y="1758029"/>
            <a:ext cx="7890275" cy="584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823498" y="1845618"/>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429258" y="1758028"/>
            <a:ext cx="7974571"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接下来，演示如何对</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数据库中分区表</a:t>
            </a:r>
            <a:r>
              <a:rPr lang="en-US" altLang="zh-CN" sz="1600" dirty="0" err="1">
                <a:solidFill>
                  <a:srgbClr val="1369B2"/>
                </a:solidFill>
                <a:latin typeface="微软雅黑" panose="020B0503020204020204" pitchFamily="34" charset="-122"/>
                <a:ea typeface="微软雅黑" panose="020B0503020204020204" pitchFamily="34" charset="-122"/>
              </a:rPr>
              <a:t>page_view</a:t>
            </a:r>
            <a:r>
              <a:rPr lang="zh-CN" altLang="en-US" sz="1600" dirty="0">
                <a:solidFill>
                  <a:srgbClr val="595959"/>
                </a:solidFill>
                <a:latin typeface="微软雅黑" panose="020B0503020204020204" pitchFamily="34" charset="-122"/>
                <a:ea typeface="微软雅黑" panose="020B0503020204020204" pitchFamily="34" charset="-122"/>
              </a:rPr>
              <a:t>的分区进行重命名操作，具体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1684832" y="3066103"/>
            <a:ext cx="9267829" cy="1731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2151807" y="3217844"/>
            <a:ext cx="8333877"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default.page_view</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(dt = '20250903', country =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beijing</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RENAME TO PARTITION (dt = '20250903', country = 'shanghai');</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重命名分区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圆角矩形标注 8"/>
          <p:cNvSpPr/>
          <p:nvPr/>
        </p:nvSpPr>
        <p:spPr bwMode="auto">
          <a:xfrm>
            <a:off x="2972741" y="5013971"/>
            <a:ext cx="6244929" cy="1008112"/>
          </a:xfrm>
          <a:prstGeom prst="wedgeRoundRectCallout">
            <a:avLst>
              <a:gd name="adj1" fmla="val 24570"/>
              <a:gd name="adj2" fmla="val -74449"/>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上述语句将分区</a:t>
            </a:r>
            <a:r>
              <a:rPr lang="en-US" sz="1600" dirty="0">
                <a:solidFill>
                  <a:srgbClr val="FF0000"/>
                </a:solidFill>
                <a:latin typeface="微软雅黑" panose="020B0503020204020204" pitchFamily="34" charset="-122"/>
                <a:ea typeface="微软雅黑" panose="020B0503020204020204" pitchFamily="34" charset="-122"/>
              </a:rPr>
              <a:t>dt=20250903/country=</a:t>
            </a:r>
            <a:r>
              <a:rPr lang="en-US" sz="1600" dirty="0" err="1">
                <a:solidFill>
                  <a:srgbClr val="FF0000"/>
                </a:solidFill>
                <a:latin typeface="微软雅黑" panose="020B0503020204020204" pitchFamily="34" charset="-122"/>
                <a:ea typeface="微软雅黑" panose="020B0503020204020204" pitchFamily="34" charset="-122"/>
              </a:rPr>
              <a:t>beijing</a:t>
            </a:r>
            <a:r>
              <a:rPr lang="zh-CN" altLang="en-US" sz="1600" dirty="0">
                <a:solidFill>
                  <a:srgbClr val="FF0000"/>
                </a:solidFill>
                <a:latin typeface="微软雅黑" panose="020B0503020204020204" pitchFamily="34" charset="-122"/>
                <a:ea typeface="微软雅黑" panose="020B0503020204020204" pitchFamily="34" charset="-122"/>
              </a:rPr>
              <a:t>重命名为</a:t>
            </a:r>
            <a:r>
              <a:rPr lang="en-US" sz="1600" dirty="0">
                <a:solidFill>
                  <a:srgbClr val="FF0000"/>
                </a:solidFill>
                <a:latin typeface="微软雅黑" panose="020B0503020204020204" pitchFamily="34" charset="-122"/>
                <a:ea typeface="微软雅黑" panose="020B0503020204020204" pitchFamily="34" charset="-122"/>
              </a:rPr>
              <a:t>dt=20250903/country=shanghai</a:t>
            </a:r>
            <a:r>
              <a:rPr lang="zh-CN" altLang="en-US" sz="1600" dirty="0">
                <a:solidFill>
                  <a:srgbClr val="FF0000"/>
                </a:solidFill>
                <a:latin typeface="微软雅黑" panose="020B0503020204020204" pitchFamily="34" charset="-122"/>
                <a:ea typeface="微软雅黑" panose="020B0503020204020204" pitchFamily="34" charset="-122"/>
              </a:rPr>
              <a:t>。</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60027" y="2061642"/>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
          <p:cNvSpPr txBox="1"/>
          <p:nvPr/>
        </p:nvSpPr>
        <p:spPr>
          <a:xfrm>
            <a:off x="1701878" y="2599725"/>
            <a:ext cx="8857823" cy="45890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上述语句执行完成后，查询</a:t>
            </a:r>
            <a:r>
              <a:rPr lang="en-US" altLang="zh-CN" sz="1800" dirty="0">
                <a:solidFill>
                  <a:srgbClr val="1369B2"/>
                </a:solidFill>
                <a:latin typeface="微软雅黑" panose="020B0503020204020204" pitchFamily="34" charset="-122"/>
                <a:ea typeface="微软雅黑" panose="020B0503020204020204" pitchFamily="34" charset="-122"/>
              </a:rPr>
              <a:t>default</a:t>
            </a:r>
            <a:r>
              <a:rPr lang="zh-CN" altLang="en-US" sz="1800" dirty="0">
                <a:solidFill>
                  <a:srgbClr val="595959"/>
                </a:solidFill>
                <a:latin typeface="微软雅黑" panose="020B0503020204020204" pitchFamily="34" charset="-122"/>
                <a:ea typeface="微软雅黑" panose="020B0503020204020204" pitchFamily="34" charset="-122"/>
              </a:rPr>
              <a:t>数据库中分区表</a:t>
            </a:r>
            <a:r>
              <a:rPr lang="en-US" altLang="zh-CN" sz="1800" dirty="0" err="1">
                <a:solidFill>
                  <a:srgbClr val="1369B2"/>
                </a:solidFill>
                <a:latin typeface="微软雅黑" panose="020B0503020204020204" pitchFamily="34" charset="-122"/>
                <a:ea typeface="微软雅黑" panose="020B0503020204020204" pitchFamily="34" charset="-122"/>
              </a:rPr>
              <a:t>page_view</a:t>
            </a:r>
            <a:r>
              <a:rPr lang="zh-CN" altLang="en-US" sz="1800" dirty="0">
                <a:solidFill>
                  <a:srgbClr val="595959"/>
                </a:solidFill>
                <a:latin typeface="微软雅黑" panose="020B0503020204020204" pitchFamily="34" charset="-122"/>
                <a:ea typeface="微软雅黑" panose="020B0503020204020204" pitchFamily="34" charset="-122"/>
              </a:rPr>
              <a:t>的所有分区，如图。</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6" name="矩形 15"/>
          <p:cNvSpPr/>
          <p:nvPr/>
        </p:nvSpPr>
        <p:spPr>
          <a:xfrm>
            <a:off x="1775206" y="1629594"/>
            <a:ext cx="8640480" cy="79208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17" name="矩形 16"/>
          <p:cNvSpPr/>
          <p:nvPr/>
        </p:nvSpPr>
        <p:spPr>
          <a:xfrm>
            <a:off x="2453404" y="1758029"/>
            <a:ext cx="7890275" cy="584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823498" y="1845618"/>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2429258" y="1758028"/>
            <a:ext cx="7974571"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接下来，演示如何对</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数据库中分区表</a:t>
            </a:r>
            <a:r>
              <a:rPr lang="en-US" altLang="zh-CN" sz="1600" dirty="0" err="1">
                <a:solidFill>
                  <a:srgbClr val="1369B2"/>
                </a:solidFill>
                <a:latin typeface="微软雅黑" panose="020B0503020204020204" pitchFamily="34" charset="-122"/>
                <a:ea typeface="微软雅黑" panose="020B0503020204020204" pitchFamily="34" charset="-122"/>
              </a:rPr>
              <a:t>page_view</a:t>
            </a:r>
            <a:r>
              <a:rPr lang="zh-CN" altLang="en-US" sz="1600" dirty="0">
                <a:solidFill>
                  <a:srgbClr val="595959"/>
                </a:solidFill>
                <a:latin typeface="微软雅黑" panose="020B0503020204020204" pitchFamily="34" charset="-122"/>
                <a:ea typeface="微软雅黑" panose="020B0503020204020204" pitchFamily="34" charset="-122"/>
              </a:rPr>
              <a:t>的分区进行重命名操作，具体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1"/>
          <a:stretch>
            <a:fillRect/>
          </a:stretch>
        </p:blipFill>
        <p:spPr>
          <a:xfrm>
            <a:off x="3358902" y="3303389"/>
            <a:ext cx="5877872" cy="2815157"/>
          </a:xfrm>
          <a:prstGeom prst="rect">
            <a:avLst/>
          </a:prstGeom>
        </p:spPr>
      </p:pic>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重命名分区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移动分区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50924"/>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掌握分区操作，能够熟练使用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重命名分区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523671"/>
            <a:ext cx="5627823"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移动分区</a:t>
            </a:r>
            <a:r>
              <a:rPr lang="zh-CN" altLang="en-US" sz="2000" dirty="0">
                <a:solidFill>
                  <a:srgbClr val="595959"/>
                </a:solidFill>
                <a:latin typeface="微软雅黑" panose="020B0503020204020204" pitchFamily="34" charset="-122"/>
                <a:ea typeface="微软雅黑" panose="020B0503020204020204" pitchFamily="34" charset="-122"/>
              </a:rPr>
              <a:t>是指将源分区表中的指定分区迁移到目标分区表中，并同步更新两张分区表的</a:t>
            </a:r>
            <a:r>
              <a:rPr lang="zh-CN" altLang="en-US" sz="2000" dirty="0">
                <a:solidFill>
                  <a:srgbClr val="1369B2"/>
                </a:solidFill>
                <a:latin typeface="微软雅黑" panose="020B0503020204020204" pitchFamily="34" charset="-122"/>
                <a:ea typeface="微软雅黑" panose="020B0503020204020204" pitchFamily="34" charset="-122"/>
              </a:rPr>
              <a:t>元数据</a:t>
            </a:r>
            <a:r>
              <a:rPr lang="zh-CN" altLang="en-US" sz="2000" dirty="0">
                <a:solidFill>
                  <a:srgbClr val="595959"/>
                </a:solidFill>
                <a:latin typeface="微软雅黑" panose="020B0503020204020204" pitchFamily="34" charset="-122"/>
                <a:ea typeface="微软雅黑" panose="020B0503020204020204" pitchFamily="34" charset="-122"/>
              </a:rPr>
              <a:t>。在移动过程中，</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会在目标分区表存储数据文件的目录中创建相应分区的目录。</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8"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590" y="773081"/>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834884" y="2205658"/>
            <a:ext cx="6168066" cy="2592288"/>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移动分区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514640"/>
            <a:ext cx="10216594" cy="372346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dirty="0"/>
          </a:p>
        </p:txBody>
      </p:sp>
      <p:sp>
        <p:nvSpPr>
          <p:cNvPr id="9" name="矩形: 圆角 8"/>
          <p:cNvSpPr/>
          <p:nvPr/>
        </p:nvSpPr>
        <p:spPr>
          <a:xfrm>
            <a:off x="1970743" y="2205658"/>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231844"/>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68733"/>
            <a:ext cx="1049082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移动分区</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254174"/>
            <a:ext cx="9289033" cy="18237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dirty="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3392761"/>
            <a:ext cx="7508834"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table_name_tag</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EXCHANGE PARTITION (col=value[,col=value,...])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WITH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table_name_src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5" name="矩形 24"/>
          <p:cNvSpPr/>
          <p:nvPr/>
        </p:nvSpPr>
        <p:spPr>
          <a:xfrm>
            <a:off x="2134766" y="3830376"/>
            <a:ext cx="2592288" cy="4146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a:off x="2134766" y="4169584"/>
            <a:ext cx="0" cy="62934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7"/>
          <p:cNvSpPr txBox="1"/>
          <p:nvPr/>
        </p:nvSpPr>
        <p:spPr>
          <a:xfrm>
            <a:off x="1739380" y="4887356"/>
            <a:ext cx="256028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用于指定移动的分区</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8" name="矩形 27"/>
          <p:cNvSpPr/>
          <p:nvPr/>
        </p:nvSpPr>
        <p:spPr>
          <a:xfrm>
            <a:off x="1702718" y="4869954"/>
            <a:ext cx="2016221" cy="4266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4" name="矩形 43"/>
          <p:cNvSpPr/>
          <p:nvPr/>
        </p:nvSpPr>
        <p:spPr>
          <a:xfrm>
            <a:off x="4825081" y="4276919"/>
            <a:ext cx="1698829" cy="4146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7" name="直接箭头连接符 46"/>
          <p:cNvCxnSpPr/>
          <p:nvPr/>
        </p:nvCxnSpPr>
        <p:spPr>
          <a:xfrm flipV="1">
            <a:off x="4723737" y="3117902"/>
            <a:ext cx="0" cy="67841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文本框 7"/>
          <p:cNvSpPr txBox="1"/>
          <p:nvPr/>
        </p:nvSpPr>
        <p:spPr>
          <a:xfrm>
            <a:off x="4727056" y="2460677"/>
            <a:ext cx="1348181"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用于指定目标分区表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9" name="矩形 48"/>
          <p:cNvSpPr/>
          <p:nvPr/>
        </p:nvSpPr>
        <p:spPr>
          <a:xfrm>
            <a:off x="4690395" y="2460677"/>
            <a:ext cx="1404812" cy="68108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50" name="矩形 49"/>
          <p:cNvSpPr/>
          <p:nvPr/>
        </p:nvSpPr>
        <p:spPr>
          <a:xfrm>
            <a:off x="4723737" y="3468548"/>
            <a:ext cx="1800193" cy="4146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51" name="直接箭头连接符 50"/>
          <p:cNvCxnSpPr/>
          <p:nvPr/>
        </p:nvCxnSpPr>
        <p:spPr>
          <a:xfrm>
            <a:off x="6523910" y="4630365"/>
            <a:ext cx="0" cy="53524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7"/>
          <p:cNvSpPr txBox="1"/>
          <p:nvPr/>
        </p:nvSpPr>
        <p:spPr>
          <a:xfrm>
            <a:off x="5932443" y="5218009"/>
            <a:ext cx="1890951"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用于指定源分区表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53" name="矩形 52"/>
          <p:cNvSpPr/>
          <p:nvPr/>
        </p:nvSpPr>
        <p:spPr>
          <a:xfrm>
            <a:off x="5895782" y="5196981"/>
            <a:ext cx="1836857" cy="4911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移动分区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文本框 7"/>
          <p:cNvSpPr txBox="1"/>
          <p:nvPr/>
        </p:nvSpPr>
        <p:spPr>
          <a:xfrm>
            <a:off x="7061911" y="3150083"/>
            <a:ext cx="212963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用于指定目标分区表</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3" name="矩形 22"/>
          <p:cNvSpPr/>
          <p:nvPr/>
        </p:nvSpPr>
        <p:spPr>
          <a:xfrm>
            <a:off x="7025250" y="3129055"/>
            <a:ext cx="2087648" cy="4911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6344973" y="3468548"/>
            <a:ext cx="648072"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375126" y="2349674"/>
            <a:ext cx="5040560"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接下来，演示如何将</a:t>
            </a:r>
            <a:r>
              <a:rPr lang="en-US" altLang="zh-CN" sz="2000" dirty="0">
                <a:solidFill>
                  <a:srgbClr val="1369B2"/>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数据库中分区表</a:t>
            </a:r>
            <a:r>
              <a:rPr lang="en-US" altLang="zh-CN" sz="2000" dirty="0" err="1">
                <a:solidFill>
                  <a:srgbClr val="1369B2"/>
                </a:solidFill>
                <a:latin typeface="微软雅黑" panose="020B0503020204020204" pitchFamily="34" charset="-122"/>
                <a:ea typeface="微软雅黑" panose="020B0503020204020204" pitchFamily="34" charset="-122"/>
              </a:rPr>
              <a:t>page_view</a:t>
            </a:r>
            <a:r>
              <a:rPr lang="zh-CN" altLang="en-US" sz="2000" dirty="0">
                <a:solidFill>
                  <a:srgbClr val="595959"/>
                </a:solidFill>
                <a:latin typeface="微软雅黑" panose="020B0503020204020204" pitchFamily="34" charset="-122"/>
                <a:ea typeface="微软雅黑" panose="020B0503020204020204" pitchFamily="34" charset="-122"/>
              </a:rPr>
              <a:t>的指定分区移动到分区表</a:t>
            </a:r>
            <a:r>
              <a:rPr lang="en-US" altLang="zh-CN" sz="2000" dirty="0" err="1">
                <a:solidFill>
                  <a:srgbClr val="1369B2"/>
                </a:solidFill>
                <a:latin typeface="微软雅黑" panose="020B0503020204020204" pitchFamily="34" charset="-122"/>
                <a:ea typeface="微软雅黑" panose="020B0503020204020204" pitchFamily="34" charset="-122"/>
              </a:rPr>
              <a:t>page_view_new</a:t>
            </a:r>
            <a:r>
              <a:rPr lang="zh-CN" altLang="en-US" sz="2000" dirty="0">
                <a:solidFill>
                  <a:srgbClr val="595959"/>
                </a:solidFill>
                <a:latin typeface="微软雅黑" panose="020B0503020204020204" pitchFamily="34" charset="-122"/>
                <a:ea typeface="微软雅黑" panose="020B0503020204020204" pitchFamily="34" charset="-122"/>
              </a:rPr>
              <a:t>，具体操作步骤如下。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7"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13470"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移动分区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default</a:t>
            </a:r>
            <a:r>
              <a:rPr lang="zh-CN" altLang="en-US" sz="2000" dirty="0">
                <a:solidFill>
                  <a:srgbClr val="595959"/>
                </a:solidFill>
              </a:rPr>
              <a:t>数据库中创建与分区表</a:t>
            </a:r>
            <a:r>
              <a:rPr lang="en-US" altLang="zh-CN" sz="2000" dirty="0" err="1">
                <a:solidFill>
                  <a:srgbClr val="595959"/>
                </a:solidFill>
              </a:rPr>
              <a:t>page_view</a:t>
            </a:r>
            <a:r>
              <a:rPr lang="zh-CN" altLang="en-US" sz="2000" dirty="0">
                <a:solidFill>
                  <a:srgbClr val="595959"/>
                </a:solidFill>
              </a:rPr>
              <a:t>的表结构完全一致的分区表</a:t>
            </a:r>
            <a:r>
              <a:rPr lang="en-US" altLang="zh-CN" sz="2000" dirty="0" err="1">
                <a:solidFill>
                  <a:srgbClr val="1369B2"/>
                </a:solidFill>
              </a:rPr>
              <a:t>page_view_new</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移动分区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3" name="图片 12"/>
          <p:cNvPicPr>
            <a:picLocks noChangeAspect="1"/>
          </p:cNvPicPr>
          <p:nvPr/>
        </p:nvPicPr>
        <p:blipFill>
          <a:blip r:embed="rId1"/>
          <a:stretch>
            <a:fillRect/>
          </a:stretch>
        </p:blipFill>
        <p:spPr>
          <a:xfrm>
            <a:off x="7607374" y="2288605"/>
            <a:ext cx="3662218" cy="3936884"/>
          </a:xfrm>
          <a:prstGeom prst="rect">
            <a:avLst/>
          </a:prstGeom>
        </p:spPr>
      </p:pic>
      <p:sp>
        <p:nvSpPr>
          <p:cNvPr id="14" name="原创设计师QQ598969553          _3"/>
          <p:cNvSpPr/>
          <p:nvPr/>
        </p:nvSpPr>
        <p:spPr>
          <a:xfrm>
            <a:off x="3429039" y="3483560"/>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5" name="原创设计师QQ598969553          _6"/>
          <p:cNvSpPr/>
          <p:nvPr/>
        </p:nvSpPr>
        <p:spPr>
          <a:xfrm>
            <a:off x="3993525" y="3258195"/>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6" name="原创设计师QQ598969553          _7"/>
          <p:cNvSpPr txBox="1"/>
          <p:nvPr/>
        </p:nvSpPr>
        <p:spPr>
          <a:xfrm>
            <a:off x="4181155" y="3308026"/>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7"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456939" y="4160954"/>
            <a:ext cx="689444" cy="689444"/>
          </a:xfrm>
          <a:prstGeom prst="rect">
            <a:avLst/>
          </a:prstGeom>
        </p:spPr>
      </p:pic>
      <p:pic>
        <p:nvPicPr>
          <p:cNvPr id="18" name="对象 5"/>
          <p:cNvPicPr>
            <a:picLocks noChangeAspect="1"/>
          </p:cNvPicPr>
          <p:nvPr/>
        </p:nvPicPr>
        <p:blipFill>
          <a:blip r:embed="rId4"/>
          <a:stretch>
            <a:fillRect/>
          </a:stretch>
        </p:blipFill>
        <p:spPr>
          <a:xfrm>
            <a:off x="4111371" y="3645211"/>
            <a:ext cx="1076138" cy="691624"/>
          </a:xfrm>
        </p:spPr>
      </p:pic>
      <p:pic>
        <p:nvPicPr>
          <p:cNvPr id="19" name="对象 5"/>
          <p:cNvPicPr>
            <a:picLocks noChangeAspect="1"/>
          </p:cNvPicPr>
          <p:nvPr/>
        </p:nvPicPr>
        <p:blipFill>
          <a:blip r:embed="rId5"/>
          <a:stretch>
            <a:fillRect/>
          </a:stretch>
        </p:blipFill>
        <p:spPr>
          <a:xfrm>
            <a:off x="3679636" y="3645211"/>
            <a:ext cx="1939607" cy="706935"/>
          </a:xfrm>
        </p:spPr>
      </p:pic>
      <p:pic>
        <p:nvPicPr>
          <p:cNvPr id="20" name="对象 6"/>
          <p:cNvPicPr>
            <a:picLocks noChangeAspect="1"/>
          </p:cNvPicPr>
          <p:nvPr/>
        </p:nvPicPr>
        <p:blipFill>
          <a:blip r:embed="rId6"/>
          <a:stretch>
            <a:fillRect/>
          </a:stretch>
        </p:blipFill>
        <p:spPr>
          <a:xfrm>
            <a:off x="4184004" y="3744207"/>
            <a:ext cx="930870" cy="576847"/>
          </a:xfrm>
        </p:spPr>
      </p:pic>
      <p:pic>
        <p:nvPicPr>
          <p:cNvPr id="21" name="对象 2">
            <a:hlinkClick r:id="" action="ppaction://ole?verb=0"/>
          </p:cNvPr>
          <p:cNvPicPr>
            <a:picLocks noChangeAspect="1"/>
          </p:cNvPicPr>
          <p:nvPr/>
        </p:nvPicPr>
        <p:blipFill>
          <a:blip r:embed="rId7"/>
          <a:stretch>
            <a:fillRect/>
          </a:stretch>
        </p:blipFill>
        <p:spPr>
          <a:xfrm>
            <a:off x="3931955" y="3664320"/>
            <a:ext cx="1335103" cy="623648"/>
          </a:xfrm>
        </p:spPr>
      </p:pic>
      <p:graphicFrame>
        <p:nvGraphicFramePr>
          <p:cNvPr id="2" name="对象 1"/>
          <p:cNvGraphicFramePr>
            <a:graphicFrameLocks noChangeAspect="1"/>
          </p:cNvGraphicFramePr>
          <p:nvPr/>
        </p:nvGraphicFramePr>
        <p:xfrm>
          <a:off x="4042763" y="3600142"/>
          <a:ext cx="1335103" cy="673631"/>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276350" imgH="638175" progId="Package">
                  <p:embed/>
                </p:oleObj>
              </mc:Choice>
              <mc:Fallback>
                <p:oleObj name="包装程序外壳对象" showAsIcon="1" r:id="rId8" imgW="1276350" imgH="638175" progId="Package">
                  <p:embed/>
                  <p:pic>
                    <p:nvPicPr>
                      <p:cNvPr id="0" name="对象 1"/>
                      <p:cNvPicPr/>
                      <p:nvPr/>
                    </p:nvPicPr>
                    <p:blipFill>
                      <a:blip r:embed="rId9"/>
                      <a:stretch>
                        <a:fillRect/>
                      </a:stretch>
                    </p:blipFill>
                    <p:spPr>
                      <a:xfrm>
                        <a:off x="4042763" y="3600142"/>
                        <a:ext cx="1335103" cy="673631"/>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default</a:t>
            </a:r>
            <a:r>
              <a:rPr lang="zh-CN" altLang="en-US" sz="2000" dirty="0">
                <a:solidFill>
                  <a:srgbClr val="595959"/>
                </a:solidFill>
              </a:rPr>
              <a:t>数据库中创建与分区表</a:t>
            </a:r>
            <a:r>
              <a:rPr lang="en-US" altLang="zh-CN" sz="2000" dirty="0" err="1">
                <a:solidFill>
                  <a:srgbClr val="595959"/>
                </a:solidFill>
              </a:rPr>
              <a:t>page_view</a:t>
            </a:r>
            <a:r>
              <a:rPr lang="zh-CN" altLang="en-US" sz="2000" dirty="0">
                <a:solidFill>
                  <a:srgbClr val="595959"/>
                </a:solidFill>
              </a:rPr>
              <a:t>的表结构完全一致的分区表</a:t>
            </a:r>
            <a:r>
              <a:rPr lang="en-US" altLang="zh-CN" sz="2000" dirty="0" err="1">
                <a:solidFill>
                  <a:srgbClr val="1369B2"/>
                </a:solidFill>
              </a:rPr>
              <a:t>page_view_new</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移动分区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3094929" y="2563872"/>
            <a:ext cx="8328869" cy="1731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矩形 22"/>
          <p:cNvSpPr/>
          <p:nvPr/>
        </p:nvSpPr>
        <p:spPr>
          <a:xfrm>
            <a:off x="3489897" y="2715613"/>
            <a:ext cx="7645870"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default.page_view_new</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EXCHANGE PARTITION (dt = '20250901', country =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beijing</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WITH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default.page_view</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上述命令执行完成后，分别查询</a:t>
            </a:r>
            <a:r>
              <a:rPr lang="en-US" altLang="zh-CN" sz="2000" dirty="0">
                <a:solidFill>
                  <a:srgbClr val="595959"/>
                </a:solidFill>
              </a:rPr>
              <a:t>default</a:t>
            </a:r>
            <a:r>
              <a:rPr lang="zh-CN" altLang="en-US" sz="2000" dirty="0">
                <a:solidFill>
                  <a:srgbClr val="595959"/>
                </a:solidFill>
              </a:rPr>
              <a:t>数据库中分区表</a:t>
            </a:r>
            <a:r>
              <a:rPr lang="en-US" altLang="zh-CN" sz="2000" dirty="0" err="1">
                <a:solidFill>
                  <a:srgbClr val="1369B2"/>
                </a:solidFill>
              </a:rPr>
              <a:t>page_view</a:t>
            </a:r>
            <a:r>
              <a:rPr lang="zh-CN" altLang="en-US" sz="2000" dirty="0">
                <a:solidFill>
                  <a:srgbClr val="595959"/>
                </a:solidFill>
              </a:rPr>
              <a:t>和</a:t>
            </a:r>
            <a:r>
              <a:rPr lang="en-US" altLang="zh-CN" sz="2000" dirty="0" err="1">
                <a:solidFill>
                  <a:srgbClr val="1369B2"/>
                </a:solidFill>
              </a:rPr>
              <a:t>page_view_new</a:t>
            </a:r>
            <a:r>
              <a:rPr lang="zh-CN" altLang="en-US" sz="2000" dirty="0">
                <a:solidFill>
                  <a:srgbClr val="595959"/>
                </a:solidFill>
              </a:rPr>
              <a:t>的所有分区，如图。</a:t>
            </a:r>
            <a:endParaRPr lang="zh-CN" altLang="en-US" sz="2000" dirty="0">
              <a:solidFill>
                <a:srgbClr val="595959"/>
              </a:solidFill>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移动分区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142878" y="2565697"/>
            <a:ext cx="7200800" cy="40392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50924"/>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掌握分区操作，能够熟练使用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删除分区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349674"/>
            <a:ext cx="5771839"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在分区表的日常管理中，并非所有分区都会长期保留。随着时间推移，部分历史数据在</a:t>
            </a:r>
            <a:r>
              <a:rPr lang="zh-CN" altLang="en-US" sz="2000" dirty="0">
                <a:solidFill>
                  <a:srgbClr val="1369B2"/>
                </a:solidFill>
                <a:latin typeface="微软雅黑" panose="020B0503020204020204" pitchFamily="34" charset="-122"/>
                <a:ea typeface="微软雅黑" panose="020B0503020204020204" pitchFamily="34" charset="-122"/>
              </a:rPr>
              <a:t>完成业务分析任务</a:t>
            </a:r>
            <a:r>
              <a:rPr lang="zh-CN" altLang="en-US" sz="2000" dirty="0">
                <a:solidFill>
                  <a:srgbClr val="595959"/>
                </a:solidFill>
                <a:latin typeface="微软雅黑" panose="020B0503020204020204" pitchFamily="34" charset="-122"/>
                <a:ea typeface="微软雅黑" panose="020B0503020204020204" pitchFamily="34" charset="-122"/>
              </a:rPr>
              <a:t>后已不再具有保留价值，或者在数据治理过程中，发现某些分区数据存在异常，可能需要将其移除并</a:t>
            </a:r>
            <a:r>
              <a:rPr lang="zh-CN" altLang="en-US" sz="2000" dirty="0">
                <a:solidFill>
                  <a:srgbClr val="1369B2"/>
                </a:solidFill>
                <a:latin typeface="微软雅黑" panose="020B0503020204020204" pitchFamily="34" charset="-122"/>
                <a:ea typeface="微软雅黑" panose="020B0503020204020204" pitchFamily="34" charset="-122"/>
              </a:rPr>
              <a:t>重新加载</a:t>
            </a:r>
            <a:r>
              <a:rPr lang="zh-CN" altLang="en-US" sz="2000" dirty="0">
                <a:solidFill>
                  <a:srgbClr val="595959"/>
                </a:solidFill>
                <a:latin typeface="微软雅黑" panose="020B0503020204020204" pitchFamily="34" charset="-122"/>
                <a:ea typeface="微软雅黑" panose="020B0503020204020204" pitchFamily="34" charset="-122"/>
              </a:rPr>
              <a:t>。此外，出于存储成本控制的考虑，删除过期分区也是一种常见的运维操作。</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8"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590" y="773081"/>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834884" y="2205657"/>
            <a:ext cx="6168066" cy="3125961"/>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514640"/>
            <a:ext cx="10216594" cy="372346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dirty="0"/>
          </a:p>
        </p:txBody>
      </p:sp>
      <p:sp>
        <p:nvSpPr>
          <p:cNvPr id="9" name="矩形: 圆角 8"/>
          <p:cNvSpPr/>
          <p:nvPr/>
        </p:nvSpPr>
        <p:spPr>
          <a:xfrm>
            <a:off x="1970743" y="2205658"/>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231844"/>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168733"/>
            <a:ext cx="1049082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删除分区</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254174"/>
            <a:ext cx="9289033" cy="21198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dirty="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3392761"/>
            <a:ext cx="7508834"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[IF EXISTS]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(col=value[,col=value,...])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(col=value[,col=value,...]),...] [PURGE];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5" name="矩形 24"/>
          <p:cNvSpPr/>
          <p:nvPr/>
        </p:nvSpPr>
        <p:spPr>
          <a:xfrm>
            <a:off x="2710836" y="3883221"/>
            <a:ext cx="1296138" cy="4146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8" name="文本框 7"/>
          <p:cNvSpPr txBox="1"/>
          <p:nvPr/>
        </p:nvSpPr>
        <p:spPr>
          <a:xfrm>
            <a:off x="8220101" y="4692047"/>
            <a:ext cx="2627633"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用于在删除分区及其数据时，决定是否跳过将删除的数据移动至</a:t>
            </a:r>
            <a:r>
              <a:rPr lang="en-US" altLang="zh-CN" sz="1600" dirty="0">
                <a:solidFill>
                  <a:srgbClr val="FF0000"/>
                </a:solidFill>
                <a:latin typeface="微软雅黑" panose="020B0503020204020204" pitchFamily="34" charset="-122"/>
                <a:ea typeface="微软雅黑" panose="020B0503020204020204" pitchFamily="34" charset="-122"/>
              </a:rPr>
              <a:t>HDFS</a:t>
            </a:r>
            <a:r>
              <a:rPr lang="zh-CN" altLang="en-US" sz="1600" dirty="0">
                <a:solidFill>
                  <a:srgbClr val="FF0000"/>
                </a:solidFill>
                <a:latin typeface="微软雅黑" panose="020B0503020204020204" pitchFamily="34" charset="-122"/>
                <a:ea typeface="微软雅黑" panose="020B0503020204020204" pitchFamily="34" charset="-122"/>
              </a:rPr>
              <a:t>的回收站</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9" name="矩形 48"/>
          <p:cNvSpPr/>
          <p:nvPr/>
        </p:nvSpPr>
        <p:spPr>
          <a:xfrm>
            <a:off x="8235069" y="4692047"/>
            <a:ext cx="2649325" cy="99880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cxnSp>
        <p:nvCxnSpPr>
          <p:cNvPr id="23" name="直接箭头连接符 22"/>
          <p:cNvCxnSpPr/>
          <p:nvPr/>
        </p:nvCxnSpPr>
        <p:spPr>
          <a:xfrm flipV="1">
            <a:off x="3744331" y="4297894"/>
            <a:ext cx="648072" cy="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7"/>
          <p:cNvSpPr txBox="1"/>
          <p:nvPr/>
        </p:nvSpPr>
        <p:spPr>
          <a:xfrm>
            <a:off x="4367014" y="3950518"/>
            <a:ext cx="326772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用于在删除分区前进行存在性判断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9" name="矩形 28"/>
          <p:cNvSpPr/>
          <p:nvPr/>
        </p:nvSpPr>
        <p:spPr>
          <a:xfrm>
            <a:off x="4426479" y="3932798"/>
            <a:ext cx="3208257" cy="38974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0" name="矩形 29"/>
          <p:cNvSpPr/>
          <p:nvPr/>
        </p:nvSpPr>
        <p:spPr>
          <a:xfrm>
            <a:off x="6743278" y="4725226"/>
            <a:ext cx="1080120"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flipV="1">
            <a:off x="7535368" y="5100883"/>
            <a:ext cx="648072" cy="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圆角 16"/>
          <p:cNvSpPr/>
          <p:nvPr/>
        </p:nvSpPr>
        <p:spPr>
          <a:xfrm>
            <a:off x="1111102" y="3429794"/>
            <a:ext cx="10216594" cy="240866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dirty="0"/>
          </a:p>
        </p:txBody>
      </p:sp>
      <p:sp>
        <p:nvSpPr>
          <p:cNvPr id="10" name="文本框 1"/>
          <p:cNvSpPr txBox="1"/>
          <p:nvPr/>
        </p:nvSpPr>
        <p:spPr>
          <a:xfrm>
            <a:off x="982638" y="1113128"/>
            <a:ext cx="10490828"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接下来，演示如何删除</a:t>
            </a:r>
            <a:r>
              <a:rPr lang="en-US" altLang="zh-CN" sz="2000" dirty="0">
                <a:solidFill>
                  <a:srgbClr val="595959"/>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数据库中分区表</a:t>
            </a:r>
            <a:r>
              <a:rPr lang="en-US" altLang="zh-CN" sz="2000" dirty="0" err="1">
                <a:solidFill>
                  <a:srgbClr val="1369B2"/>
                </a:solidFill>
                <a:latin typeface="微软雅黑" panose="020B0503020204020204" pitchFamily="34" charset="-122"/>
                <a:ea typeface="微软雅黑" panose="020B0503020204020204" pitchFamily="34" charset="-122"/>
              </a:rPr>
              <a:t>page_view</a:t>
            </a:r>
            <a:r>
              <a:rPr lang="zh-CN" altLang="en-US" sz="2000" dirty="0">
                <a:solidFill>
                  <a:srgbClr val="595959"/>
                </a:solidFill>
                <a:latin typeface="微软雅黑" panose="020B0503020204020204" pitchFamily="34" charset="-122"/>
                <a:ea typeface="微软雅黑" panose="020B0503020204020204" pitchFamily="34" charset="-122"/>
              </a:rPr>
              <a:t>的分区</a:t>
            </a:r>
            <a:r>
              <a:rPr lang="en-US" altLang="zh-CN" sz="2000" dirty="0">
                <a:solidFill>
                  <a:srgbClr val="1369B2"/>
                </a:solidFill>
                <a:latin typeface="微软雅黑" panose="020B0503020204020204" pitchFamily="34" charset="-122"/>
                <a:ea typeface="微软雅黑" panose="020B0503020204020204" pitchFamily="34" charset="-122"/>
              </a:rPr>
              <a:t>dt=20250903/country=shanghai</a:t>
            </a:r>
            <a:r>
              <a:rPr lang="zh-CN" altLang="en-US" sz="2000" dirty="0">
                <a:solidFill>
                  <a:srgbClr val="595959"/>
                </a:solidFill>
                <a:latin typeface="微软雅黑" panose="020B0503020204020204" pitchFamily="34" charset="-122"/>
                <a:ea typeface="微软雅黑" panose="020B0503020204020204" pitchFamily="34" charset="-122"/>
              </a:rPr>
              <a:t>。由于该分区为多级分区，并且分区</a:t>
            </a:r>
            <a:r>
              <a:rPr lang="en-US" altLang="zh-CN" sz="2000" dirty="0">
                <a:solidFill>
                  <a:srgbClr val="595959"/>
                </a:solidFill>
                <a:latin typeface="微软雅黑" panose="020B0503020204020204" pitchFamily="34" charset="-122"/>
                <a:ea typeface="微软雅黑" panose="020B0503020204020204" pitchFamily="34" charset="-122"/>
              </a:rPr>
              <a:t>dt=20250903</a:t>
            </a:r>
            <a:r>
              <a:rPr lang="zh-CN" altLang="en-US" sz="2000" dirty="0">
                <a:solidFill>
                  <a:srgbClr val="595959"/>
                </a:solidFill>
                <a:latin typeface="微软雅黑" panose="020B0503020204020204" pitchFamily="34" charset="-122"/>
                <a:ea typeface="微软雅黑" panose="020B0503020204020204" pitchFamily="34" charset="-122"/>
              </a:rPr>
              <a:t>下仅包含一个子分区</a:t>
            </a:r>
            <a:r>
              <a:rPr lang="en-US" altLang="zh-CN" sz="2000" dirty="0">
                <a:solidFill>
                  <a:srgbClr val="595959"/>
                </a:solidFill>
                <a:latin typeface="微软雅黑" panose="020B0503020204020204" pitchFamily="34" charset="-122"/>
                <a:ea typeface="微软雅黑" panose="020B0503020204020204" pitchFamily="34" charset="-122"/>
              </a:rPr>
              <a:t>country=shanghai</a:t>
            </a:r>
            <a:r>
              <a:rPr lang="zh-CN" altLang="en-US" sz="2000" dirty="0">
                <a:solidFill>
                  <a:srgbClr val="595959"/>
                </a:solidFill>
                <a:latin typeface="微软雅黑" panose="020B0503020204020204" pitchFamily="34" charset="-122"/>
                <a:ea typeface="微软雅黑" panose="020B0503020204020204" pitchFamily="34" charset="-122"/>
              </a:rPr>
              <a:t>，所以可以直接删除上层分区</a:t>
            </a:r>
            <a:r>
              <a:rPr lang="en-US" altLang="zh-CN" sz="2000" dirty="0">
                <a:solidFill>
                  <a:srgbClr val="595959"/>
                </a:solidFill>
                <a:latin typeface="微软雅黑" panose="020B0503020204020204" pitchFamily="34" charset="-122"/>
                <a:ea typeface="微软雅黑" panose="020B0503020204020204" pitchFamily="34" charset="-122"/>
              </a:rPr>
              <a:t>dt=20250903</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05073" y="3993447"/>
            <a:ext cx="9414669" cy="11521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dirty="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595461" y="4254619"/>
            <a:ext cx="8876991"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default.page_view</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DROP IF EXISTS PARTITION (dt='20250903');</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113128"/>
            <a:ext cx="1049082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上述命令执行完成后，查询</a:t>
            </a:r>
            <a:r>
              <a:rPr lang="en-US" altLang="zh-CN" sz="2000" dirty="0">
                <a:solidFill>
                  <a:srgbClr val="1369B2"/>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数据库中分区表</a:t>
            </a:r>
            <a:r>
              <a:rPr lang="en-US" altLang="zh-CN" sz="2000" dirty="0" err="1">
                <a:solidFill>
                  <a:srgbClr val="1369B2"/>
                </a:solidFill>
                <a:latin typeface="微软雅黑" panose="020B0503020204020204" pitchFamily="34" charset="-122"/>
                <a:ea typeface="微软雅黑" panose="020B0503020204020204" pitchFamily="34" charset="-122"/>
              </a:rPr>
              <a:t>page_view</a:t>
            </a:r>
            <a:r>
              <a:rPr lang="zh-CN" altLang="en-US" sz="2000" dirty="0">
                <a:solidFill>
                  <a:srgbClr val="595959"/>
                </a:solidFill>
                <a:latin typeface="微软雅黑" panose="020B0503020204020204" pitchFamily="34" charset="-122"/>
                <a:ea typeface="微软雅黑" panose="020B0503020204020204" pitchFamily="34" charset="-122"/>
              </a:rPr>
              <a:t>的所有分区，如图。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1"/>
          <a:stretch>
            <a:fillRect/>
          </a:stretch>
        </p:blipFill>
        <p:spPr>
          <a:xfrm>
            <a:off x="2566814" y="2421682"/>
            <a:ext cx="6696744" cy="321916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7529" y="1189422"/>
            <a:ext cx="1015869" cy="1016236"/>
          </a:xfrm>
          <a:prstGeom prst="rect">
            <a:avLst/>
          </a:prstGeom>
        </p:spPr>
      </p:pic>
      <p:sp>
        <p:nvSpPr>
          <p:cNvPr id="4" name="矩形 3"/>
          <p:cNvSpPr/>
          <p:nvPr/>
        </p:nvSpPr>
        <p:spPr>
          <a:xfrm>
            <a:off x="2434853" y="1399258"/>
            <a:ext cx="1500113"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 name="文本框 25"/>
          <p:cNvSpPr txBox="1"/>
          <p:nvPr/>
        </p:nvSpPr>
        <p:spPr>
          <a:xfrm>
            <a:off x="2566815" y="1535148"/>
            <a:ext cx="1368151"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清空分区</a:t>
            </a:r>
            <a:endParaRPr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p:cNvSpPr/>
          <p:nvPr/>
        </p:nvSpPr>
        <p:spPr>
          <a:xfrm>
            <a:off x="4078982" y="1399448"/>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 name="矩形 6"/>
          <p:cNvSpPr/>
          <p:nvPr/>
        </p:nvSpPr>
        <p:spPr>
          <a:xfrm>
            <a:off x="4283807" y="1399447"/>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 name="TextBox 7"/>
          <p:cNvSpPr txBox="1"/>
          <p:nvPr/>
        </p:nvSpPr>
        <p:spPr>
          <a:xfrm>
            <a:off x="1125900" y="2424211"/>
            <a:ext cx="10225889" cy="1422954"/>
          </a:xfrm>
          <a:prstGeom prst="rect">
            <a:avLst/>
          </a:prstGeom>
          <a:noFill/>
        </p:spPr>
        <p:txBody>
          <a:bodyPr wrap="square" rtlCol="0">
            <a:spAutoFit/>
          </a:bodyPr>
          <a:lstStyle/>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sym typeface="+mn-ea"/>
              </a:rPr>
              <a:t>清空分区是指在保留分区的前提下，删除该分区中包含的</a:t>
            </a:r>
            <a:r>
              <a:rPr lang="zh-CN" altLang="en-US" sz="2000" dirty="0">
                <a:solidFill>
                  <a:srgbClr val="1369B2"/>
                </a:solidFill>
                <a:latin typeface="微软雅黑" panose="020B0503020204020204" pitchFamily="34" charset="-122"/>
                <a:ea typeface="微软雅黑" panose="020B0503020204020204" pitchFamily="34" charset="-122"/>
                <a:sym typeface="+mn-ea"/>
              </a:rPr>
              <a:t>所有数据</a:t>
            </a:r>
            <a:r>
              <a:rPr lang="zh-CN" altLang="en-US" sz="2000" dirty="0">
                <a:solidFill>
                  <a:srgbClr val="595959"/>
                </a:solidFill>
                <a:latin typeface="微软雅黑" panose="020B0503020204020204" pitchFamily="34" charset="-122"/>
                <a:ea typeface="微软雅黑" panose="020B0503020204020204" pitchFamily="34" charset="-122"/>
                <a:sym typeface="+mn-ea"/>
              </a:rPr>
              <a:t>。与直接删除分区不同，清空分区</a:t>
            </a:r>
            <a:r>
              <a:rPr lang="zh-CN" altLang="en-US" sz="2000" dirty="0">
                <a:solidFill>
                  <a:srgbClr val="1369B2"/>
                </a:solidFill>
                <a:latin typeface="微软雅黑" panose="020B0503020204020204" pitchFamily="34" charset="-122"/>
                <a:ea typeface="微软雅黑" panose="020B0503020204020204" pitchFamily="34" charset="-122"/>
                <a:sym typeface="+mn-ea"/>
              </a:rPr>
              <a:t>不会移除元数据</a:t>
            </a:r>
            <a:r>
              <a:rPr lang="zh-CN" altLang="en-US" sz="2000" dirty="0">
                <a:solidFill>
                  <a:srgbClr val="595959"/>
                </a:solidFill>
                <a:latin typeface="微软雅黑" panose="020B0503020204020204" pitchFamily="34" charset="-122"/>
                <a:ea typeface="微软雅黑" panose="020B0503020204020204" pitchFamily="34" charset="-122"/>
                <a:sym typeface="+mn-ea"/>
              </a:rPr>
              <a:t>，因此操作完成后，分区仍然存在，并且可以立即重新插入数据。</a:t>
            </a:r>
            <a:endParaRPr lang="en-US" altLang="zh-CN" sz="2000" dirty="0">
              <a:solidFill>
                <a:srgbClr val="595959"/>
              </a:solidFill>
              <a:latin typeface="微软雅黑" panose="020B0503020204020204" pitchFamily="34" charset="-122"/>
              <a:ea typeface="微软雅黑" panose="020B0503020204020204" pitchFamily="34" charset="-122"/>
              <a:sym typeface="+mn-ea"/>
            </a:endParaRPr>
          </a:p>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中清空分区的语法格式如下。</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19" name="矩形 18"/>
          <p:cNvSpPr/>
          <p:nvPr/>
        </p:nvSpPr>
        <p:spPr>
          <a:xfrm>
            <a:off x="1198662" y="4158643"/>
            <a:ext cx="9793088" cy="12153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414692" y="4483054"/>
            <a:ext cx="885697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TRUNCATE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(col=value[,col=value,...]);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3.3.6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删除分区</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118353" y="3075851"/>
            <a:ext cx="4505245"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任务：创建分桶表</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3.4</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任务：创建分桶表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熟悉分桶操作，能够使用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创建分桶表</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1111102" y="2976192"/>
            <a:ext cx="10216594" cy="361640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9" name="矩形: 圆角 8"/>
          <p:cNvSpPr/>
          <p:nvPr/>
        </p:nvSpPr>
        <p:spPr>
          <a:xfrm>
            <a:off x="1970743" y="2709714"/>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042751" y="2735900"/>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004978" y="1053530"/>
            <a:ext cx="10490828"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分桶是对分区的一种补充，旨在进一步提高数据处理效率和执行引擎的并行度。在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中，定义了分桶的表称为分桶表。分桶表的创建依赖于</a:t>
            </a:r>
            <a:r>
              <a:rPr lang="en-US" altLang="zh-CN" sz="2000" dirty="0">
                <a:solidFill>
                  <a:srgbClr val="1369B2"/>
                </a:solidFill>
                <a:latin typeface="微软雅黑" panose="020B0503020204020204" pitchFamily="34" charset="-122"/>
                <a:ea typeface="微软雅黑" panose="020B0503020204020204" pitchFamily="34" charset="-122"/>
              </a:rPr>
              <a:t>CREATE TABLE</a:t>
            </a:r>
            <a:r>
              <a:rPr lang="zh-CN" altLang="en-US" sz="2000" dirty="0">
                <a:solidFill>
                  <a:srgbClr val="595959"/>
                </a:solidFill>
                <a:latin typeface="微软雅黑" panose="020B0503020204020204" pitchFamily="34" charset="-122"/>
                <a:ea typeface="微软雅黑" panose="020B0503020204020204" pitchFamily="34" charset="-122"/>
              </a:rPr>
              <a:t>语句中的</a:t>
            </a:r>
            <a:r>
              <a:rPr lang="en-US" altLang="zh-CN" sz="2000" dirty="0">
                <a:solidFill>
                  <a:srgbClr val="1369B2"/>
                </a:solidFill>
                <a:latin typeface="微软雅黑" panose="020B0503020204020204" pitchFamily="34" charset="-122"/>
                <a:ea typeface="微软雅黑" panose="020B0503020204020204" pitchFamily="34" charset="-122"/>
              </a:rPr>
              <a:t>CLUSTERED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558701" y="3906679"/>
            <a:ext cx="9289033" cy="2403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970743" y="4267031"/>
            <a:ext cx="7508834"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CLUSTERED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bucket_col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bucket_col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[SORTED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sort_col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[ASC|DESC],...)]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INTO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num_buckets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BUCKETS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1970743" y="4778746"/>
            <a:ext cx="1440160"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flipV="1">
            <a:off x="1970743" y="4123710"/>
            <a:ext cx="0" cy="73550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7"/>
          <p:cNvSpPr txBox="1"/>
          <p:nvPr/>
        </p:nvSpPr>
        <p:spPr>
          <a:xfrm>
            <a:off x="1435407" y="3177322"/>
            <a:ext cx="2859598"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用于对桶内数据进行排序，以提升</a:t>
            </a:r>
            <a:r>
              <a:rPr lang="en-US" altLang="zh-CN" sz="1600" dirty="0" err="1">
                <a:solidFill>
                  <a:srgbClr val="FF0000"/>
                </a:solidFill>
                <a:latin typeface="微软雅黑" panose="020B0503020204020204" pitchFamily="34" charset="-122"/>
                <a:ea typeface="微软雅黑" panose="020B0503020204020204" pitchFamily="34" charset="-122"/>
              </a:rPr>
              <a:t>TopN</a:t>
            </a:r>
            <a:r>
              <a:rPr lang="zh-CN" altLang="en-US" sz="1600" dirty="0">
                <a:solidFill>
                  <a:srgbClr val="FF0000"/>
                </a:solidFill>
                <a:latin typeface="微软雅黑" panose="020B0503020204020204" pitchFamily="34" charset="-122"/>
                <a:ea typeface="微软雅黑" panose="020B0503020204020204" pitchFamily="34" charset="-122"/>
              </a:rPr>
              <a:t>查询和范围查询的效率</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1414686" y="3208596"/>
            <a:ext cx="2859597" cy="92074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任务：创建分桶表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768526" y="4339618"/>
            <a:ext cx="1246559"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flipV="1">
            <a:off x="5015085" y="4123710"/>
            <a:ext cx="0" cy="73550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7"/>
          <p:cNvSpPr txBox="1"/>
          <p:nvPr/>
        </p:nvSpPr>
        <p:spPr>
          <a:xfrm>
            <a:off x="4439020" y="3484890"/>
            <a:ext cx="285959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用于指定分桶字段，必须是分桶表中实际存储数据的字段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8" name="矩形 27"/>
          <p:cNvSpPr/>
          <p:nvPr/>
        </p:nvSpPr>
        <p:spPr>
          <a:xfrm>
            <a:off x="4418299" y="3449330"/>
            <a:ext cx="2859597" cy="6769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矩形 28"/>
          <p:cNvSpPr/>
          <p:nvPr/>
        </p:nvSpPr>
        <p:spPr>
          <a:xfrm>
            <a:off x="2654819" y="5194943"/>
            <a:ext cx="1496171"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4" name="直接箭头连接符 33"/>
          <p:cNvCxnSpPr/>
          <p:nvPr/>
        </p:nvCxnSpPr>
        <p:spPr>
          <a:xfrm>
            <a:off x="4150990" y="5265032"/>
            <a:ext cx="0" cy="65042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7"/>
          <p:cNvSpPr txBox="1"/>
          <p:nvPr/>
        </p:nvSpPr>
        <p:spPr>
          <a:xfrm>
            <a:off x="3256330" y="5959164"/>
            <a:ext cx="2859598"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用于指定分桶数量</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6" name="矩形 35"/>
          <p:cNvSpPr/>
          <p:nvPr/>
        </p:nvSpPr>
        <p:spPr>
          <a:xfrm>
            <a:off x="3235610" y="5923605"/>
            <a:ext cx="2067508" cy="45909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04978" y="1053530"/>
            <a:ext cx="1049082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接下来，演示如何在</a:t>
            </a:r>
            <a:r>
              <a:rPr lang="en-US" altLang="zh-CN" sz="2000" dirty="0">
                <a:solidFill>
                  <a:srgbClr val="595959"/>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数据库中创建</a:t>
            </a:r>
            <a:r>
              <a:rPr lang="zh-CN" altLang="en-US" sz="2000" dirty="0">
                <a:solidFill>
                  <a:srgbClr val="1369B2"/>
                </a:solidFill>
                <a:latin typeface="微软雅黑" panose="020B0503020204020204" pitchFamily="34" charset="-122"/>
                <a:ea typeface="微软雅黑" panose="020B0503020204020204" pitchFamily="34" charset="-122"/>
              </a:rPr>
              <a:t>分桶表</a:t>
            </a:r>
            <a:r>
              <a:rPr lang="en-US" altLang="zh-CN" sz="2000" dirty="0">
                <a:solidFill>
                  <a:srgbClr val="1369B2"/>
                </a:solidFill>
                <a:latin typeface="微软雅黑" panose="020B0503020204020204" pitchFamily="34" charset="-122"/>
                <a:ea typeface="微软雅黑" panose="020B0503020204020204" pitchFamily="34" charset="-122"/>
              </a:rPr>
              <a:t>orders</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43690" y="1833603"/>
            <a:ext cx="9848060" cy="46979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555732" y="1917626"/>
            <a:ext cx="8787946" cy="461389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TABLE IF NOT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default.orders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user_id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amount DOUBLE,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order_date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STRING</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CLUSTERED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user_id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SORTED BY (amount DESC)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INTO 8 BUCKETS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STORED AS ORC;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任务：创建分桶表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118353" y="3075851"/>
            <a:ext cx="3425125"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任务：临时表</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3.5</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任务：临时表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熟悉临时表操作，能够使用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创建临时表</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1989634"/>
            <a:ext cx="6316660" cy="367240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176223"/>
            <a:ext cx="5544616"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临时表</a:t>
            </a:r>
            <a:r>
              <a:rPr lang="zh-CN" altLang="en-US" sz="2000" dirty="0">
                <a:solidFill>
                  <a:srgbClr val="595959"/>
                </a:solidFill>
                <a:latin typeface="微软雅黑" panose="020B0503020204020204" pitchFamily="34" charset="-122"/>
                <a:ea typeface="微软雅黑" panose="020B0503020204020204" pitchFamily="34" charset="-122"/>
              </a:rPr>
              <a:t>是一种会话级别的表，仅在创建它的会话中可见，不会出现在其他会话中。因此，多个用户可在各自会话中创建同名临时表而互不干扰。当会话结束时，</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a:t>
            </a:r>
            <a:r>
              <a:rPr lang="zh-CN" altLang="en-US" sz="2000" dirty="0">
                <a:solidFill>
                  <a:srgbClr val="1369B2"/>
                </a:solidFill>
                <a:latin typeface="微软雅黑" panose="020B0503020204020204" pitchFamily="34" charset="-122"/>
                <a:ea typeface="微软雅黑" panose="020B0503020204020204" pitchFamily="34" charset="-122"/>
              </a:rPr>
              <a:t>自动删除</a:t>
            </a:r>
            <a:r>
              <a:rPr lang="zh-CN" altLang="en-US" sz="2000" dirty="0">
                <a:solidFill>
                  <a:srgbClr val="595959"/>
                </a:solidFill>
                <a:latin typeface="微软雅黑" panose="020B0503020204020204" pitchFamily="34" charset="-122"/>
                <a:ea typeface="微软雅黑" panose="020B0503020204020204" pitchFamily="34" charset="-122"/>
              </a:rPr>
              <a:t>临时表的</a:t>
            </a:r>
            <a:r>
              <a:rPr lang="zh-CN" altLang="en-US" sz="2000" dirty="0">
                <a:solidFill>
                  <a:srgbClr val="1369B2"/>
                </a:solidFill>
                <a:latin typeface="微软雅黑" panose="020B0503020204020204" pitchFamily="34" charset="-122"/>
                <a:ea typeface="微软雅黑" panose="020B0503020204020204" pitchFamily="34" charset="-122"/>
              </a:rPr>
              <a:t>元数据</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数据文件</a:t>
            </a:r>
            <a:r>
              <a:rPr lang="zh-CN" altLang="en-US" sz="2000" dirty="0">
                <a:solidFill>
                  <a:srgbClr val="595959"/>
                </a:solidFill>
                <a:latin typeface="微软雅黑" panose="020B0503020204020204" pitchFamily="34" charset="-122"/>
                <a:ea typeface="微软雅黑" panose="020B0503020204020204" pitchFamily="34" charset="-122"/>
              </a:rPr>
              <a:t>。临时表设计目的是为临时数据处理和中间数据存储提供一种轻量级解决方案，无须显式管理表的生命周期。</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任务：临时表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2133650"/>
            <a:ext cx="6316660" cy="3240360"/>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523671"/>
            <a:ext cx="5544616"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由于临时表仅对当前会话可见，无需跨会话共享，所以其元数据不会写入</a:t>
            </a:r>
            <a:r>
              <a:rPr lang="zh-CN" altLang="en-US" sz="2000" dirty="0">
                <a:solidFill>
                  <a:srgbClr val="1369B2"/>
                </a:solidFill>
                <a:latin typeface="微软雅黑" panose="020B0503020204020204" pitchFamily="34" charset="-122"/>
                <a:ea typeface="微软雅黑" panose="020B0503020204020204" pitchFamily="34" charset="-122"/>
              </a:rPr>
              <a:t>关系型数据库</a:t>
            </a:r>
            <a:r>
              <a:rPr lang="zh-CN" altLang="en-US" sz="2000" dirty="0">
                <a:solidFill>
                  <a:srgbClr val="595959"/>
                </a:solidFill>
                <a:latin typeface="微软雅黑" panose="020B0503020204020204" pitchFamily="34" charset="-122"/>
                <a:ea typeface="微软雅黑" panose="020B0503020204020204" pitchFamily="34" charset="-122"/>
              </a:rPr>
              <a:t>，而是保存在本地内存中。这种设计的优势是</a:t>
            </a:r>
            <a:r>
              <a:rPr lang="zh-CN" altLang="en-US" sz="2000" dirty="0">
                <a:solidFill>
                  <a:srgbClr val="1369B2"/>
                </a:solidFill>
                <a:latin typeface="微软雅黑" panose="020B0503020204020204" pitchFamily="34" charset="-122"/>
                <a:ea typeface="微软雅黑" panose="020B0503020204020204" pitchFamily="34" charset="-122"/>
              </a:rPr>
              <a:t>减少网络开销</a:t>
            </a:r>
            <a:r>
              <a:rPr lang="zh-CN" altLang="en-US" sz="2000" dirty="0">
                <a:solidFill>
                  <a:srgbClr val="595959"/>
                </a:solidFill>
                <a:latin typeface="微软雅黑" panose="020B0503020204020204" pitchFamily="34" charset="-122"/>
                <a:ea typeface="微软雅黑" panose="020B0503020204020204" pitchFamily="34" charset="-122"/>
              </a:rPr>
              <a:t>，并提升</a:t>
            </a:r>
            <a:r>
              <a:rPr lang="zh-CN" altLang="en-US" sz="2000" dirty="0">
                <a:solidFill>
                  <a:srgbClr val="1369B2"/>
                </a:solidFill>
                <a:latin typeface="微软雅黑" panose="020B0503020204020204" pitchFamily="34" charset="-122"/>
                <a:ea typeface="微软雅黑" panose="020B0503020204020204" pitchFamily="34" charset="-122"/>
              </a:rPr>
              <a:t>数据处理效率</a:t>
            </a:r>
            <a:r>
              <a:rPr lang="zh-CN" altLang="en-US" sz="2000" dirty="0">
                <a:solidFill>
                  <a:srgbClr val="595959"/>
                </a:solidFill>
                <a:latin typeface="微软雅黑" panose="020B0503020204020204" pitchFamily="34" charset="-122"/>
                <a:ea typeface="微软雅黑" panose="020B0503020204020204" pitchFamily="34" charset="-122"/>
              </a:rPr>
              <a:t>。同时，临时表的数据会作为临时文件存储在</a:t>
            </a:r>
            <a:r>
              <a:rPr lang="en-US" altLang="zh-CN" sz="2000" dirty="0">
                <a:solidFill>
                  <a:srgbClr val="1369B2"/>
                </a:solidFill>
                <a:latin typeface="微软雅黑" panose="020B0503020204020204" pitchFamily="34" charset="-122"/>
                <a:ea typeface="微软雅黑" panose="020B0503020204020204" pitchFamily="34" charset="-122"/>
              </a:rPr>
              <a:t>HDFS</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任务：临时表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04978" y="1053530"/>
            <a:ext cx="10490828"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中，临时表的创建依赖于</a:t>
            </a:r>
            <a:r>
              <a:rPr lang="en-US" altLang="zh-CN" sz="2000" dirty="0">
                <a:solidFill>
                  <a:srgbClr val="1369B2"/>
                </a:solidFill>
                <a:latin typeface="微软雅黑" panose="020B0503020204020204" pitchFamily="34" charset="-122"/>
                <a:ea typeface="微软雅黑" panose="020B0503020204020204" pitchFamily="34" charset="-122"/>
              </a:rPr>
              <a:t>CREATE TABLE</a:t>
            </a:r>
            <a:r>
              <a:rPr lang="zh-CN" altLang="en-US" sz="2000" dirty="0">
                <a:solidFill>
                  <a:srgbClr val="595959"/>
                </a:solidFill>
                <a:latin typeface="微软雅黑" panose="020B0503020204020204" pitchFamily="34" charset="-122"/>
                <a:ea typeface="微软雅黑" panose="020B0503020204020204" pitchFamily="34" charset="-122"/>
              </a:rPr>
              <a:t>语句中的</a:t>
            </a:r>
            <a:r>
              <a:rPr lang="en-US" altLang="zh-CN" sz="2000" dirty="0">
                <a:solidFill>
                  <a:srgbClr val="1369B2"/>
                </a:solidFill>
                <a:latin typeface="微软雅黑" panose="020B0503020204020204" pitchFamily="34" charset="-122"/>
                <a:ea typeface="微软雅黑" panose="020B0503020204020204" pitchFamily="34" charset="-122"/>
              </a:rPr>
              <a:t>TEMPORARY</a:t>
            </a:r>
            <a:r>
              <a:rPr lang="zh-CN" altLang="en-US" sz="2000" dirty="0">
                <a:solidFill>
                  <a:srgbClr val="1369B2"/>
                </a:solidFill>
                <a:latin typeface="微软雅黑" panose="020B0503020204020204" pitchFamily="34" charset="-122"/>
                <a:ea typeface="微软雅黑" panose="020B0503020204020204" pitchFamily="34" charset="-122"/>
              </a:rPr>
              <a:t>关键字</a:t>
            </a:r>
            <a:r>
              <a:rPr lang="zh-CN" altLang="en-US" sz="2000" dirty="0">
                <a:solidFill>
                  <a:srgbClr val="595959"/>
                </a:solidFill>
                <a:latin typeface="微软雅黑" panose="020B0503020204020204" pitchFamily="34" charset="-122"/>
                <a:ea typeface="微软雅黑" panose="020B0503020204020204" pitchFamily="34" charset="-122"/>
              </a:rPr>
              <a:t>。接下来，演示如何在</a:t>
            </a:r>
            <a:r>
              <a:rPr lang="en-US" altLang="zh-CN" sz="2000" dirty="0">
                <a:solidFill>
                  <a:srgbClr val="595959"/>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a:t>
            </a:r>
            <a:r>
              <a:rPr lang="zh-CN" altLang="en-US" sz="2000" dirty="0">
                <a:solidFill>
                  <a:srgbClr val="1369B2"/>
                </a:solidFill>
                <a:latin typeface="微软雅黑" panose="020B0503020204020204" pitchFamily="34" charset="-122"/>
                <a:ea typeface="微软雅黑" panose="020B0503020204020204" pitchFamily="34" charset="-122"/>
              </a:rPr>
              <a:t>创建临时表</a:t>
            </a:r>
            <a:r>
              <a:rPr lang="en-US" altLang="zh-CN" sz="2000" dirty="0" err="1">
                <a:solidFill>
                  <a:srgbClr val="1369B2"/>
                </a:solidFill>
                <a:latin typeface="微软雅黑" panose="020B0503020204020204" pitchFamily="34" charset="-122"/>
                <a:ea typeface="微软雅黑" panose="020B0503020204020204" pitchFamily="34" charset="-122"/>
              </a:rPr>
              <a:t>tmp_sales</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43690" y="2049627"/>
            <a:ext cx="9848060" cy="44045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555732" y="2133650"/>
            <a:ext cx="8787946" cy="419839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TEMPORARY TABLE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default.tmp_sales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id BIGINT,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product STRING,</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amount DOUBLE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ROW FORMAT DELIMITED</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FIELDS TERMINATED BY '\t'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COLLECTION ITEMS TERMINATED BY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MAP KEYS TERMINATED BY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STORED AS TEXTFILE;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任务：临时表</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118353" y="3075851"/>
            <a:ext cx="4073197"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任务：管理视图</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3.6</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375126" y="1485578"/>
            <a:ext cx="5040560"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视图</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View</a:t>
            </a:r>
            <a:r>
              <a:rPr lang="zh-CN" altLang="en-US" sz="2000" dirty="0">
                <a:solidFill>
                  <a:srgbClr val="595959"/>
                </a:solidFill>
                <a:latin typeface="微软雅黑" panose="020B0503020204020204" pitchFamily="34" charset="-122"/>
                <a:ea typeface="微软雅黑" panose="020B0503020204020204" pitchFamily="34" charset="-122"/>
              </a:rPr>
              <a:t>）是一种基于已有查询结果定义的虚拟表，本身不存储数据，而是在元数据中保存一条用于获取数据的查询语句，该查询语句可以基于</a:t>
            </a:r>
            <a:r>
              <a:rPr lang="zh-CN" altLang="en-US" sz="2000" dirty="0">
                <a:solidFill>
                  <a:srgbClr val="1369B2"/>
                </a:solidFill>
                <a:latin typeface="微软雅黑" panose="020B0503020204020204" pitchFamily="34" charset="-122"/>
                <a:ea typeface="微软雅黑" panose="020B0503020204020204" pitchFamily="34" charset="-122"/>
              </a:rPr>
              <a:t>其他表</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视图构建</a:t>
            </a:r>
            <a:r>
              <a:rPr lang="zh-CN" altLang="en-US" sz="2000" dirty="0">
                <a:solidFill>
                  <a:srgbClr val="595959"/>
                </a:solidFill>
                <a:latin typeface="微软雅黑" panose="020B0503020204020204" pitchFamily="34" charset="-122"/>
                <a:ea typeface="微软雅黑" panose="020B0503020204020204" pitchFamily="34" charset="-122"/>
              </a:rPr>
              <a:t>。当用户访问视图时，</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会在后台执行对应的查询语句，并将查询结果返回给用户。本节将介绍视图的相关操作。</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7"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13470"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任务：管理视图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熟悉视图操作，能够使用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视图的创建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2133650"/>
            <a:ext cx="6316660" cy="3240360"/>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349856"/>
            <a:ext cx="5544616"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在数据分析中，某些查询逻辑可能非常复杂，如果每次都手动编写这类</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语句，不仅效率低下，还容易出错。通过</a:t>
            </a:r>
            <a:r>
              <a:rPr lang="zh-CN" altLang="en-US" sz="2000" dirty="0">
                <a:solidFill>
                  <a:srgbClr val="1369B2"/>
                </a:solidFill>
                <a:latin typeface="微软雅黑" panose="020B0503020204020204" pitchFamily="34" charset="-122"/>
                <a:ea typeface="微软雅黑" panose="020B0503020204020204" pitchFamily="34" charset="-122"/>
              </a:rPr>
              <a:t>创建视图</a:t>
            </a:r>
            <a:r>
              <a:rPr lang="zh-CN" altLang="en-US" sz="2000" dirty="0">
                <a:solidFill>
                  <a:srgbClr val="595959"/>
                </a:solidFill>
                <a:latin typeface="微软雅黑" panose="020B0503020204020204" pitchFamily="34" charset="-122"/>
                <a:ea typeface="微软雅黑" panose="020B0503020204020204" pitchFamily="34" charset="-122"/>
              </a:rPr>
              <a:t>，可以将复杂查询封装成虚拟表，后续执行时像访问普通表一样，既简化了查询过程，又提高了代码的</a:t>
            </a:r>
            <a:r>
              <a:rPr lang="zh-CN" altLang="en-US" sz="2000" dirty="0">
                <a:solidFill>
                  <a:srgbClr val="1369B2"/>
                </a:solidFill>
                <a:latin typeface="微软雅黑" panose="020B0503020204020204" pitchFamily="34" charset="-122"/>
                <a:ea typeface="微软雅黑" panose="020B0503020204020204" pitchFamily="34" charset="-122"/>
              </a:rPr>
              <a:t>复用性</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可维护性</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125538"/>
            <a:ext cx="4680520"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创建视图</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26654" y="2553683"/>
            <a:ext cx="9848060" cy="27483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558702" y="2781722"/>
            <a:ext cx="878794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VIEW [IF NOT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view_name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column_name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column_comment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view_comment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[TBLPROPERTIES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select_statement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585120" y="2853730"/>
            <a:ext cx="1557758" cy="36004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2" name="直接箭头连接符 11"/>
          <p:cNvCxnSpPr/>
          <p:nvPr/>
        </p:nvCxnSpPr>
        <p:spPr>
          <a:xfrm flipV="1">
            <a:off x="3142878" y="2602668"/>
            <a:ext cx="0" cy="61110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7"/>
          <p:cNvSpPr txBox="1"/>
          <p:nvPr/>
        </p:nvSpPr>
        <p:spPr>
          <a:xfrm>
            <a:off x="1713079" y="2216152"/>
            <a:ext cx="164582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用于创建视图</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4" name="矩形 13"/>
          <p:cNvSpPr/>
          <p:nvPr/>
        </p:nvSpPr>
        <p:spPr>
          <a:xfrm>
            <a:off x="1692359" y="2180593"/>
            <a:ext cx="1450519" cy="45909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14"/>
          <p:cNvSpPr/>
          <p:nvPr/>
        </p:nvSpPr>
        <p:spPr>
          <a:xfrm>
            <a:off x="3169296" y="2862128"/>
            <a:ext cx="1773782" cy="35164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flipV="1">
            <a:off x="4943078" y="2553683"/>
            <a:ext cx="0" cy="61110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7"/>
          <p:cNvSpPr txBox="1"/>
          <p:nvPr/>
        </p:nvSpPr>
        <p:spPr>
          <a:xfrm>
            <a:off x="4891789" y="1885897"/>
            <a:ext cx="1995503"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用于在创建视图前进行存在性判断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4871070" y="1913351"/>
            <a:ext cx="1995503" cy="63495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9" name="矩形 18"/>
          <p:cNvSpPr/>
          <p:nvPr/>
        </p:nvSpPr>
        <p:spPr>
          <a:xfrm>
            <a:off x="1843764" y="3307477"/>
            <a:ext cx="1773767" cy="36004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0" name="直接箭头连接符 19"/>
          <p:cNvCxnSpPr/>
          <p:nvPr/>
        </p:nvCxnSpPr>
        <p:spPr>
          <a:xfrm>
            <a:off x="3502918" y="3667517"/>
            <a:ext cx="439248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7"/>
          <p:cNvSpPr txBox="1"/>
          <p:nvPr/>
        </p:nvSpPr>
        <p:spPr>
          <a:xfrm>
            <a:off x="7942316" y="3561825"/>
            <a:ext cx="211332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用于定义视图的字段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7921597" y="3561825"/>
            <a:ext cx="1995503"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3" name="矩形 22"/>
          <p:cNvSpPr/>
          <p:nvPr/>
        </p:nvSpPr>
        <p:spPr>
          <a:xfrm>
            <a:off x="3638251" y="3306817"/>
            <a:ext cx="1376836" cy="37464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3718942" y="3307477"/>
            <a:ext cx="439248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文本框 7"/>
          <p:cNvSpPr txBox="1"/>
          <p:nvPr/>
        </p:nvSpPr>
        <p:spPr>
          <a:xfrm>
            <a:off x="8091809" y="2754852"/>
            <a:ext cx="184690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用于为字段或视图添加描述信息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6" name="矩形 25"/>
          <p:cNvSpPr/>
          <p:nvPr/>
        </p:nvSpPr>
        <p:spPr>
          <a:xfrm>
            <a:off x="8107328" y="2754852"/>
            <a:ext cx="1831389" cy="6798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7" name="矩形 26"/>
          <p:cNvSpPr/>
          <p:nvPr/>
        </p:nvSpPr>
        <p:spPr>
          <a:xfrm>
            <a:off x="1938737" y="4104147"/>
            <a:ext cx="1852213" cy="36003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8" name="直接箭头连接符 27"/>
          <p:cNvCxnSpPr/>
          <p:nvPr/>
        </p:nvCxnSpPr>
        <p:spPr>
          <a:xfrm>
            <a:off x="3617531" y="4464185"/>
            <a:ext cx="439248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7"/>
          <p:cNvSpPr txBox="1"/>
          <p:nvPr/>
        </p:nvSpPr>
        <p:spPr>
          <a:xfrm>
            <a:off x="8030738" y="4278172"/>
            <a:ext cx="211332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用于为视图添加属性</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0" name="矩形 29"/>
          <p:cNvSpPr/>
          <p:nvPr/>
        </p:nvSpPr>
        <p:spPr>
          <a:xfrm>
            <a:off x="8010019" y="4278172"/>
            <a:ext cx="1995503"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1" name="矩形 30"/>
          <p:cNvSpPr/>
          <p:nvPr/>
        </p:nvSpPr>
        <p:spPr>
          <a:xfrm>
            <a:off x="1558702" y="4492748"/>
            <a:ext cx="380035"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2" name="直接箭头连接符 31"/>
          <p:cNvCxnSpPr/>
          <p:nvPr/>
        </p:nvCxnSpPr>
        <p:spPr>
          <a:xfrm>
            <a:off x="1594706" y="4864773"/>
            <a:ext cx="4392488"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7"/>
          <p:cNvSpPr txBox="1"/>
          <p:nvPr/>
        </p:nvSpPr>
        <p:spPr>
          <a:xfrm>
            <a:off x="6035235" y="4791004"/>
            <a:ext cx="211332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用于指定查询语句</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4" name="矩形 33"/>
          <p:cNvSpPr/>
          <p:nvPr/>
        </p:nvSpPr>
        <p:spPr>
          <a:xfrm>
            <a:off x="6014516" y="4791004"/>
            <a:ext cx="1995503" cy="3720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04978" y="1129970"/>
            <a:ext cx="1049082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接下来，演示如何在</a:t>
            </a:r>
            <a:r>
              <a:rPr lang="en-US" altLang="zh-CN" sz="2000" dirty="0">
                <a:solidFill>
                  <a:srgbClr val="595959"/>
                </a:solidFill>
                <a:latin typeface="微软雅黑" panose="020B0503020204020204" pitchFamily="34" charset="-122"/>
                <a:ea typeface="微软雅黑" panose="020B0503020204020204" pitchFamily="34" charset="-122"/>
              </a:rPr>
              <a:t>default</a:t>
            </a:r>
            <a:r>
              <a:rPr lang="zh-CN" altLang="en-US" sz="2000" dirty="0">
                <a:solidFill>
                  <a:srgbClr val="595959"/>
                </a:solidFill>
                <a:latin typeface="微软雅黑" panose="020B0503020204020204" pitchFamily="34" charset="-122"/>
                <a:ea typeface="微软雅黑" panose="020B0503020204020204" pitchFamily="34" charset="-122"/>
              </a:rPr>
              <a:t>数据库中创建视图</a:t>
            </a:r>
            <a:r>
              <a:rPr lang="en-US" altLang="zh-CN" sz="2000" dirty="0" err="1">
                <a:solidFill>
                  <a:srgbClr val="1369B2"/>
                </a:solidFill>
                <a:latin typeface="微软雅黑" panose="020B0503020204020204" pitchFamily="34" charset="-122"/>
                <a:ea typeface="微软雅黑" panose="020B0503020204020204" pitchFamily="34" charset="-122"/>
              </a:rPr>
              <a:t>product_sales_view</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43690" y="1840239"/>
            <a:ext cx="9848060" cy="46138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558702" y="1840239"/>
            <a:ext cx="8787946" cy="461389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VIEW IF NOT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default.product_sales_view</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zh-CN" altLang="en-US"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商品</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ID',</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total_sales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COMMENT '</a:t>
            </a:r>
            <a:r>
              <a:rPr lang="zh-CN" altLang="en-US"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销售总额</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COMMENT '</a:t>
            </a:r>
            <a:r>
              <a:rPr lang="zh-CN" altLang="en-US"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商品销售汇总视图</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TBLPROPERTIES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'creator' =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itcast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create_date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'2025-09-03'</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AS 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product_id,SUM</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(amount)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default.orders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GROUP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04978" y="1129970"/>
            <a:ext cx="10490828"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使用</a:t>
            </a:r>
            <a:r>
              <a:rPr lang="en-US" altLang="zh-CN" sz="2000" dirty="0">
                <a:solidFill>
                  <a:srgbClr val="1369B2"/>
                </a:solidFill>
                <a:latin typeface="微软雅黑" panose="020B0503020204020204" pitchFamily="34" charset="-122"/>
                <a:ea typeface="微软雅黑" panose="020B0503020204020204" pitchFamily="34" charset="-122"/>
              </a:rPr>
              <a:t>DESC</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的格式化模式可以查看视图中定义的查询语句。例如，查看视图</a:t>
            </a:r>
            <a:r>
              <a:rPr lang="en-US" altLang="zh-CN" sz="2000" dirty="0" err="1">
                <a:solidFill>
                  <a:srgbClr val="1369B2"/>
                </a:solidFill>
                <a:latin typeface="微软雅黑" panose="020B0503020204020204" pitchFamily="34" charset="-122"/>
                <a:ea typeface="微软雅黑" panose="020B0503020204020204" pitchFamily="34" charset="-122"/>
              </a:rPr>
              <a:t>product_sales_view</a:t>
            </a:r>
            <a:r>
              <a:rPr lang="zh-CN" altLang="en-US" sz="2000" dirty="0">
                <a:solidFill>
                  <a:srgbClr val="595959"/>
                </a:solidFill>
                <a:latin typeface="微软雅黑" panose="020B0503020204020204" pitchFamily="34" charset="-122"/>
                <a:ea typeface="微软雅黑" panose="020B0503020204020204" pitchFamily="34" charset="-122"/>
              </a:rPr>
              <a:t>中定义查询语句的效果如图。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1"/>
          <a:stretch>
            <a:fillRect/>
          </a:stretch>
        </p:blipFill>
        <p:spPr>
          <a:xfrm>
            <a:off x="1143690" y="2448148"/>
            <a:ext cx="10190859" cy="285385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5" name="图形 28" descr="灯泡和齿轮"/>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46205" y="1177796"/>
            <a:ext cx="944034" cy="944034"/>
          </a:xfrm>
          <a:prstGeom prst="rect">
            <a:avLst/>
          </a:prstGeom>
        </p:spPr>
      </p:pic>
      <p:sp>
        <p:nvSpPr>
          <p:cNvPr id="6" name="矩形 5"/>
          <p:cNvSpPr/>
          <p:nvPr/>
        </p:nvSpPr>
        <p:spPr>
          <a:xfrm>
            <a:off x="2024802" y="1314533"/>
            <a:ext cx="326719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 name="文本框 35"/>
          <p:cNvSpPr txBox="1"/>
          <p:nvPr/>
        </p:nvSpPr>
        <p:spPr>
          <a:xfrm>
            <a:off x="2134766" y="1413570"/>
            <a:ext cx="2952328" cy="461665"/>
          </a:xfrm>
          <a:prstGeom prst="rect">
            <a:avLst/>
          </a:prstGeom>
          <a:solidFill>
            <a:srgbClr val="C00000"/>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视图使用的注意事项</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11" name="矩形 10"/>
          <p:cNvSpPr/>
          <p:nvPr/>
        </p:nvSpPr>
        <p:spPr>
          <a:xfrm>
            <a:off x="5392302" y="1314533"/>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2" name="矩形 11"/>
          <p:cNvSpPr/>
          <p:nvPr/>
        </p:nvSpPr>
        <p:spPr>
          <a:xfrm>
            <a:off x="5580031" y="1314533"/>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3" name="文本框 1"/>
          <p:cNvSpPr txBox="1"/>
          <p:nvPr/>
        </p:nvSpPr>
        <p:spPr>
          <a:xfrm>
            <a:off x="1099559" y="2241335"/>
            <a:ext cx="10490828"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视图使用的注意事项如下。</a:t>
            </a:r>
            <a:endParaRPr lang="zh-CN" altLang="en-US" sz="2000"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1</a:t>
            </a:r>
            <a:r>
              <a:rPr lang="zh-CN" altLang="en-US" sz="2000" dirty="0">
                <a:solidFill>
                  <a:srgbClr val="595959"/>
                </a:solidFill>
                <a:latin typeface="微软雅黑" panose="020B0503020204020204" pitchFamily="34" charset="-122"/>
                <a:ea typeface="微软雅黑" panose="020B0503020204020204" pitchFamily="34" charset="-122"/>
              </a:rPr>
              <a:t>）在执行引用视图的查询时，会先执行视图中定义查询的子句，再执行引用视图的查询子句。例如，若视图中定义的查询包含</a:t>
            </a:r>
            <a:r>
              <a:rPr lang="en-US" altLang="zh-CN" sz="2000" dirty="0">
                <a:solidFill>
                  <a:srgbClr val="1369B2"/>
                </a:solidFill>
                <a:latin typeface="微软雅黑" panose="020B0503020204020204" pitchFamily="34" charset="-122"/>
                <a:ea typeface="微软雅黑" panose="020B0503020204020204" pitchFamily="34" charset="-122"/>
              </a:rPr>
              <a:t>LIMIT 5</a:t>
            </a:r>
            <a:r>
              <a:rPr lang="zh-CN" altLang="en-US" sz="2000" dirty="0">
                <a:solidFill>
                  <a:srgbClr val="595959"/>
                </a:solidFill>
                <a:latin typeface="微软雅黑" panose="020B0503020204020204" pitchFamily="34" charset="-122"/>
                <a:ea typeface="微软雅黑" panose="020B0503020204020204" pitchFamily="34" charset="-122"/>
              </a:rPr>
              <a:t>，则引用该视图的查询即使设置</a:t>
            </a:r>
            <a:r>
              <a:rPr lang="en-US" altLang="zh-CN" sz="2000" dirty="0">
                <a:solidFill>
                  <a:srgbClr val="1369B2"/>
                </a:solidFill>
                <a:latin typeface="微软雅黑" panose="020B0503020204020204" pitchFamily="34" charset="-122"/>
                <a:ea typeface="微软雅黑" panose="020B0503020204020204" pitchFamily="34" charset="-122"/>
              </a:rPr>
              <a:t>LIMIT 10</a:t>
            </a:r>
            <a:r>
              <a:rPr lang="zh-CN" altLang="en-US" sz="2000" dirty="0">
                <a:solidFill>
                  <a:srgbClr val="595959"/>
                </a:solidFill>
                <a:latin typeface="微软雅黑" panose="020B0503020204020204" pitchFamily="34" charset="-122"/>
                <a:ea typeface="微软雅黑" panose="020B0503020204020204" pitchFamily="34" charset="-122"/>
              </a:rPr>
              <a:t>，最终返回的行数也</a:t>
            </a:r>
            <a:r>
              <a:rPr lang="zh-CN" altLang="en-US" sz="2000" dirty="0">
                <a:solidFill>
                  <a:srgbClr val="1369B2"/>
                </a:solidFill>
                <a:latin typeface="微软雅黑" panose="020B0503020204020204" pitchFamily="34" charset="-122"/>
                <a:ea typeface="微软雅黑" panose="020B0503020204020204" pitchFamily="34" charset="-122"/>
              </a:rPr>
              <a:t>最多为</a:t>
            </a:r>
            <a:r>
              <a:rPr lang="en-US" altLang="zh-CN" sz="2000" dirty="0">
                <a:solidFill>
                  <a:srgbClr val="1369B2"/>
                </a:solidFill>
                <a:latin typeface="微软雅黑" panose="020B0503020204020204" pitchFamily="34" charset="-122"/>
                <a:ea typeface="微软雅黑" panose="020B0503020204020204" pitchFamily="34" charset="-122"/>
              </a:rPr>
              <a:t>5</a:t>
            </a:r>
            <a:r>
              <a:rPr lang="zh-CN" altLang="en-US" sz="2000" dirty="0">
                <a:solidFill>
                  <a:srgbClr val="1369B2"/>
                </a:solidFill>
                <a:latin typeface="微软雅黑" panose="020B0503020204020204" pitchFamily="34" charset="-122"/>
                <a:ea typeface="微软雅黑" panose="020B0503020204020204" pitchFamily="34" charset="-122"/>
              </a:rPr>
              <a:t>行</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2</a:t>
            </a:r>
            <a:r>
              <a:rPr lang="zh-CN" altLang="en-US" sz="2000" dirty="0">
                <a:solidFill>
                  <a:srgbClr val="595959"/>
                </a:solidFill>
                <a:latin typeface="微软雅黑" panose="020B0503020204020204" pitchFamily="34" charset="-122"/>
                <a:ea typeface="微软雅黑" panose="020B0503020204020204" pitchFamily="34" charset="-122"/>
              </a:rPr>
              <a:t>）如果视图引用的表结构发生修改，这些变更不会自动反映到视图中。如果删除了视图引用的</a:t>
            </a:r>
            <a:r>
              <a:rPr lang="zh-CN" altLang="en-US" sz="2000" dirty="0">
                <a:solidFill>
                  <a:srgbClr val="1369B2"/>
                </a:solidFill>
                <a:latin typeface="微软雅黑" panose="020B0503020204020204" pitchFamily="34" charset="-122"/>
                <a:ea typeface="微软雅黑" panose="020B0503020204020204" pitchFamily="34" charset="-122"/>
              </a:rPr>
              <a:t>表</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其他视图</a:t>
            </a:r>
            <a:r>
              <a:rPr lang="zh-CN" altLang="en-US" sz="2000" dirty="0">
                <a:solidFill>
                  <a:srgbClr val="595959"/>
                </a:solidFill>
                <a:latin typeface="微软雅黑" panose="020B0503020204020204" pitchFamily="34" charset="-122"/>
                <a:ea typeface="微软雅黑" panose="020B0503020204020204" pitchFamily="34" charset="-122"/>
              </a:rPr>
              <a:t>，那么将导致视图无法使用。</a:t>
            </a:r>
            <a:endParaRPr lang="zh-CN" altLang="en-US" sz="2000"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3</a:t>
            </a:r>
            <a:r>
              <a:rPr lang="zh-CN" altLang="en-US" sz="2000" dirty="0">
                <a:solidFill>
                  <a:srgbClr val="595959"/>
                </a:solidFill>
                <a:latin typeface="微软雅黑" panose="020B0503020204020204" pitchFamily="34" charset="-122"/>
                <a:ea typeface="微软雅黑" panose="020B0503020204020204" pitchFamily="34" charset="-122"/>
              </a:rPr>
              <a:t>）视图是</a:t>
            </a:r>
            <a:r>
              <a:rPr lang="zh-CN" altLang="en-US" sz="2000" dirty="0">
                <a:solidFill>
                  <a:srgbClr val="1369B2"/>
                </a:solidFill>
                <a:latin typeface="微软雅黑" panose="020B0503020204020204" pitchFamily="34" charset="-122"/>
                <a:ea typeface="微软雅黑" panose="020B0503020204020204" pitchFamily="34" charset="-122"/>
              </a:rPr>
              <a:t>只读的</a:t>
            </a:r>
            <a:r>
              <a:rPr lang="zh-CN" altLang="en-US" sz="2000" dirty="0">
                <a:solidFill>
                  <a:srgbClr val="595959"/>
                </a:solidFill>
                <a:latin typeface="微软雅黑" panose="020B0503020204020204" pitchFamily="34" charset="-122"/>
                <a:ea typeface="微软雅黑" panose="020B0503020204020204" pitchFamily="34" charset="-122"/>
              </a:rPr>
              <a:t>，不支持向视图中</a:t>
            </a:r>
            <a:r>
              <a:rPr lang="zh-CN" altLang="en-US" sz="2000" dirty="0">
                <a:solidFill>
                  <a:srgbClr val="1369B2"/>
                </a:solidFill>
                <a:latin typeface="微软雅黑" panose="020B0503020204020204" pitchFamily="34" charset="-122"/>
                <a:ea typeface="微软雅黑" panose="020B0503020204020204" pitchFamily="34" charset="-122"/>
              </a:rPr>
              <a:t>插入数据</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熟悉视图操作，能够使用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视图的查询</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125538"/>
            <a:ext cx="10585176"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在实际工作中，用户往往需要查看当前</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环境中有哪些可用的视图，以便确定接下来的操作目标。通过查询视图，用户可以快速获取视图名称列表。用户可以直接使用</a:t>
            </a:r>
            <a:r>
              <a:rPr lang="en-US" altLang="zh-CN" sz="2000" dirty="0">
                <a:solidFill>
                  <a:srgbClr val="1369B2"/>
                </a:solidFill>
                <a:latin typeface="微软雅黑" panose="020B0503020204020204" pitchFamily="34" charset="-122"/>
                <a:ea typeface="微软雅黑" panose="020B0503020204020204" pitchFamily="34" charset="-122"/>
              </a:rPr>
              <a:t>SHOW TABLES</a:t>
            </a:r>
            <a:r>
              <a:rPr lang="zh-CN" altLang="en-US" sz="2000" dirty="0">
                <a:solidFill>
                  <a:srgbClr val="595959"/>
                </a:solidFill>
                <a:latin typeface="微软雅黑" panose="020B0503020204020204" pitchFamily="34" charset="-122"/>
                <a:ea typeface="微软雅黑" panose="020B0503020204020204" pitchFamily="34" charset="-122"/>
              </a:rPr>
              <a:t>语句获取指定数据库中的视图，但该语句的结果中同时包含表、视图和物化视图，不便于区分。为此，</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提供了</a:t>
            </a:r>
            <a:r>
              <a:rPr lang="en-US" altLang="zh-CN" sz="2000" dirty="0">
                <a:solidFill>
                  <a:srgbClr val="1369B2"/>
                </a:solidFill>
                <a:latin typeface="微软雅黑" panose="020B0503020204020204" pitchFamily="34" charset="-122"/>
                <a:ea typeface="微软雅黑" panose="020B0503020204020204" pitchFamily="34" charset="-122"/>
              </a:rPr>
              <a:t>SHOW VIEWS</a:t>
            </a:r>
            <a:r>
              <a:rPr lang="zh-CN" altLang="en-US" sz="2000" dirty="0">
                <a:solidFill>
                  <a:srgbClr val="595959"/>
                </a:solidFill>
                <a:latin typeface="微软雅黑" panose="020B0503020204020204" pitchFamily="34" charset="-122"/>
                <a:ea typeface="微软雅黑" panose="020B0503020204020204" pitchFamily="34" charset="-122"/>
              </a:rPr>
              <a:t>命令，用于列出指定数据库中已创建的所有视图名称，其语法格式如下。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23896" y="3861842"/>
            <a:ext cx="9848060" cy="11641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8" name="矩形 7"/>
          <p:cNvSpPr/>
          <p:nvPr/>
        </p:nvSpPr>
        <p:spPr>
          <a:xfrm>
            <a:off x="1555944" y="4149874"/>
            <a:ext cx="878794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VIEWS [IN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[LIKE pattern];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cxnSp>
        <p:nvCxnSpPr>
          <p:cNvPr id="36" name="直接箭头连接符 35"/>
          <p:cNvCxnSpPr/>
          <p:nvPr/>
        </p:nvCxnSpPr>
        <p:spPr>
          <a:xfrm>
            <a:off x="3211095" y="4509914"/>
            <a:ext cx="0" cy="51207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文本框 7"/>
          <p:cNvSpPr txBox="1"/>
          <p:nvPr/>
        </p:nvSpPr>
        <p:spPr>
          <a:xfrm>
            <a:off x="1486694" y="5109207"/>
            <a:ext cx="2113326"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用于查询指定数据库中已有的视图</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8" name="矩形 37"/>
          <p:cNvSpPr/>
          <p:nvPr/>
        </p:nvSpPr>
        <p:spPr>
          <a:xfrm>
            <a:off x="1465975" y="5109207"/>
            <a:ext cx="2134041" cy="6798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9" name="矩形 38"/>
          <p:cNvSpPr/>
          <p:nvPr/>
        </p:nvSpPr>
        <p:spPr>
          <a:xfrm>
            <a:off x="3202597" y="4260529"/>
            <a:ext cx="397419" cy="37148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0" name="矩形 39"/>
          <p:cNvSpPr/>
          <p:nvPr/>
        </p:nvSpPr>
        <p:spPr>
          <a:xfrm>
            <a:off x="3608514" y="4272144"/>
            <a:ext cx="1118540" cy="35986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1" name="直接箭头连接符 40"/>
          <p:cNvCxnSpPr/>
          <p:nvPr/>
        </p:nvCxnSpPr>
        <p:spPr>
          <a:xfrm>
            <a:off x="4727054" y="4573906"/>
            <a:ext cx="0" cy="51207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文本框 7"/>
          <p:cNvSpPr txBox="1"/>
          <p:nvPr/>
        </p:nvSpPr>
        <p:spPr>
          <a:xfrm>
            <a:off x="3862958" y="5089020"/>
            <a:ext cx="211332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用于指定数据库名称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3" name="矩形 42"/>
          <p:cNvSpPr/>
          <p:nvPr/>
        </p:nvSpPr>
        <p:spPr>
          <a:xfrm>
            <a:off x="3842239" y="5089021"/>
            <a:ext cx="2134041" cy="42099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4" name="矩形 43"/>
          <p:cNvSpPr/>
          <p:nvPr/>
        </p:nvSpPr>
        <p:spPr>
          <a:xfrm>
            <a:off x="5298295" y="4239606"/>
            <a:ext cx="1118540" cy="35986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5" name="直接箭头连接符 44"/>
          <p:cNvCxnSpPr/>
          <p:nvPr/>
        </p:nvCxnSpPr>
        <p:spPr>
          <a:xfrm>
            <a:off x="6416835" y="4571010"/>
            <a:ext cx="0" cy="51207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6" name="文本框 7"/>
          <p:cNvSpPr txBox="1"/>
          <p:nvPr/>
        </p:nvSpPr>
        <p:spPr>
          <a:xfrm>
            <a:off x="5983556" y="5068240"/>
            <a:ext cx="227318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用于指定视图名的匹配模式，用单引号包裹</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7" name="矩形 46"/>
          <p:cNvSpPr/>
          <p:nvPr/>
        </p:nvSpPr>
        <p:spPr>
          <a:xfrm>
            <a:off x="6036297" y="5082878"/>
            <a:ext cx="2134041" cy="70612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701602"/>
            <a:ext cx="864048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6" y="1773379"/>
            <a:ext cx="7722790"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783125"/>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6" y="1773379"/>
            <a:ext cx="7722790"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a:t>
            </a:r>
            <a:r>
              <a:rPr lang="zh-CN" altLang="en-US" sz="1600" dirty="0">
                <a:solidFill>
                  <a:srgbClr val="1369B2"/>
                </a:solidFill>
                <a:latin typeface="微软雅黑" panose="020B0503020204020204" pitchFamily="34" charset="-122"/>
                <a:ea typeface="微软雅黑" panose="020B0503020204020204" pitchFamily="34" charset="-122"/>
              </a:rPr>
              <a:t>查询</a:t>
            </a:r>
            <a:r>
              <a:rPr lang="en-US" altLang="zh-CN" sz="1600" dirty="0">
                <a:solidFill>
                  <a:srgbClr val="1369B2"/>
                </a:solidFill>
                <a:latin typeface="微软雅黑" panose="020B0503020204020204" pitchFamily="34" charset="-122"/>
                <a:ea typeface="微软雅黑" panose="020B0503020204020204" pitchFamily="34" charset="-122"/>
              </a:rPr>
              <a:t>default</a:t>
            </a:r>
            <a:r>
              <a:rPr lang="zh-CN" altLang="en-US" sz="1600" dirty="0">
                <a:solidFill>
                  <a:srgbClr val="1369B2"/>
                </a:solidFill>
                <a:latin typeface="微软雅黑" panose="020B0503020204020204" pitchFamily="34" charset="-122"/>
                <a:ea typeface="微软雅黑" panose="020B0503020204020204" pitchFamily="34" charset="-122"/>
              </a:rPr>
              <a:t>数据库</a:t>
            </a:r>
            <a:r>
              <a:rPr lang="zh-CN" altLang="en-US" sz="1600" dirty="0">
                <a:solidFill>
                  <a:srgbClr val="595959"/>
                </a:solidFill>
                <a:latin typeface="微软雅黑" panose="020B0503020204020204" pitchFamily="34" charset="-122"/>
                <a:ea typeface="微软雅黑" panose="020B0503020204020204" pitchFamily="34" charset="-122"/>
              </a:rPr>
              <a:t>中已创建的所有视图，具体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3012876"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VIEWS IN default;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585765"/>
            <a:ext cx="914501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上述命令执行完成后的效果如图。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6" name="图片 15"/>
          <p:cNvPicPr>
            <a:picLocks noChangeAspect="1"/>
          </p:cNvPicPr>
          <p:nvPr/>
        </p:nvPicPr>
        <p:blipFill>
          <a:blip r:embed="rId1"/>
          <a:stretch>
            <a:fillRect/>
          </a:stretch>
        </p:blipFill>
        <p:spPr>
          <a:xfrm>
            <a:off x="4439022" y="4051969"/>
            <a:ext cx="3922132" cy="225814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熟悉视图操作，能够使用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视图的修改</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原创设计师QQ598969553          _4"/>
          <p:cNvSpPr/>
          <p:nvPr/>
        </p:nvSpPr>
        <p:spPr>
          <a:xfrm>
            <a:off x="921476" y="1118130"/>
            <a:ext cx="1034746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视图的定义并非一成不变。随着业务需求的变化，可能需要调整视图的查询逻辑以适应新的分析场景，或更新视图的属性以补充关键信息。接下来，将重点介绍如何</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修改视图的查询语句和属性。</a:t>
            </a:r>
            <a:endParaRPr lang="en-US"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2433645" y="3422384"/>
            <a:ext cx="7392567" cy="2887730"/>
            <a:chOff x="2734656" y="2791708"/>
            <a:chExt cx="5343198" cy="2087200"/>
          </a:xfrm>
        </p:grpSpPr>
        <p:sp>
          <p:nvSpPr>
            <p:cNvPr id="11" name="Freeform 76"/>
            <p:cNvSpPr/>
            <p:nvPr/>
          </p:nvSpPr>
          <p:spPr bwMode="auto">
            <a:xfrm>
              <a:off x="3852098" y="4137032"/>
              <a:ext cx="66057" cy="731292"/>
            </a:xfrm>
            <a:custGeom>
              <a:avLst/>
              <a:gdLst>
                <a:gd name="T0" fmla="*/ 0 w 54"/>
                <a:gd name="T1" fmla="*/ 26 h 598"/>
                <a:gd name="T2" fmla="*/ 0 w 54"/>
                <a:gd name="T3" fmla="*/ 570 h 598"/>
                <a:gd name="T4" fmla="*/ 0 w 54"/>
                <a:gd name="T5" fmla="*/ 570 h 598"/>
                <a:gd name="T6" fmla="*/ 2 w 54"/>
                <a:gd name="T7" fmla="*/ 582 h 598"/>
                <a:gd name="T8" fmla="*/ 8 w 54"/>
                <a:gd name="T9" fmla="*/ 590 h 598"/>
                <a:gd name="T10" fmla="*/ 16 w 54"/>
                <a:gd name="T11" fmla="*/ 596 h 598"/>
                <a:gd name="T12" fmla="*/ 26 w 54"/>
                <a:gd name="T13" fmla="*/ 598 h 598"/>
                <a:gd name="T14" fmla="*/ 26 w 54"/>
                <a:gd name="T15" fmla="*/ 598 h 598"/>
                <a:gd name="T16" fmla="*/ 38 w 54"/>
                <a:gd name="T17" fmla="*/ 596 h 598"/>
                <a:gd name="T18" fmla="*/ 46 w 54"/>
                <a:gd name="T19" fmla="*/ 590 h 598"/>
                <a:gd name="T20" fmla="*/ 52 w 54"/>
                <a:gd name="T21" fmla="*/ 582 h 598"/>
                <a:gd name="T22" fmla="*/ 54 w 54"/>
                <a:gd name="T23" fmla="*/ 570 h 598"/>
                <a:gd name="T24" fmla="*/ 54 w 54"/>
                <a:gd name="T25" fmla="*/ 26 h 598"/>
                <a:gd name="T26" fmla="*/ 54 w 54"/>
                <a:gd name="T27" fmla="*/ 26 h 598"/>
                <a:gd name="T28" fmla="*/ 52 w 54"/>
                <a:gd name="T29" fmla="*/ 16 h 598"/>
                <a:gd name="T30" fmla="*/ 46 w 54"/>
                <a:gd name="T31" fmla="*/ 8 h 598"/>
                <a:gd name="T32" fmla="*/ 38 w 54"/>
                <a:gd name="T33" fmla="*/ 2 h 598"/>
                <a:gd name="T34" fmla="*/ 26 w 54"/>
                <a:gd name="T35" fmla="*/ 0 h 598"/>
                <a:gd name="T36" fmla="*/ 26 w 54"/>
                <a:gd name="T37" fmla="*/ 0 h 598"/>
                <a:gd name="T38" fmla="*/ 16 w 54"/>
                <a:gd name="T39" fmla="*/ 2 h 598"/>
                <a:gd name="T40" fmla="*/ 8 w 54"/>
                <a:gd name="T41" fmla="*/ 8 h 598"/>
                <a:gd name="T42" fmla="*/ 2 w 54"/>
                <a:gd name="T43" fmla="*/ 16 h 598"/>
                <a:gd name="T44" fmla="*/ 0 w 54"/>
                <a:gd name="T45" fmla="*/ 26 h 598"/>
                <a:gd name="T46" fmla="*/ 0 w 54"/>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598"/>
                <a:gd name="T74" fmla="*/ 54 w 54"/>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598">
                  <a:moveTo>
                    <a:pt x="0" y="26"/>
                  </a:moveTo>
                  <a:lnTo>
                    <a:pt x="0" y="570"/>
                  </a:lnTo>
                  <a:lnTo>
                    <a:pt x="2" y="582"/>
                  </a:lnTo>
                  <a:lnTo>
                    <a:pt x="8" y="590"/>
                  </a:lnTo>
                  <a:lnTo>
                    <a:pt x="16" y="596"/>
                  </a:lnTo>
                  <a:lnTo>
                    <a:pt x="26" y="598"/>
                  </a:lnTo>
                  <a:lnTo>
                    <a:pt x="38" y="596"/>
                  </a:lnTo>
                  <a:lnTo>
                    <a:pt x="46" y="590"/>
                  </a:lnTo>
                  <a:lnTo>
                    <a:pt x="52" y="582"/>
                  </a:lnTo>
                  <a:lnTo>
                    <a:pt x="54" y="570"/>
                  </a:lnTo>
                  <a:lnTo>
                    <a:pt x="54" y="26"/>
                  </a:lnTo>
                  <a:lnTo>
                    <a:pt x="52" y="16"/>
                  </a:lnTo>
                  <a:lnTo>
                    <a:pt x="46" y="8"/>
                  </a:lnTo>
                  <a:lnTo>
                    <a:pt x="38" y="2"/>
                  </a:lnTo>
                  <a:lnTo>
                    <a:pt x="26" y="0"/>
                  </a:lnTo>
                  <a:lnTo>
                    <a:pt x="16"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2" name="Freeform 77"/>
            <p:cNvSpPr/>
            <p:nvPr/>
          </p:nvSpPr>
          <p:spPr bwMode="auto">
            <a:xfrm>
              <a:off x="3852097" y="4825693"/>
              <a:ext cx="3116958" cy="53215"/>
            </a:xfrm>
            <a:custGeom>
              <a:avLst/>
              <a:gdLst>
                <a:gd name="T0" fmla="*/ 26 w 3162"/>
                <a:gd name="T1" fmla="*/ 0 h 54"/>
                <a:gd name="T2" fmla="*/ 26 w 3162"/>
                <a:gd name="T3" fmla="*/ 0 h 54"/>
                <a:gd name="T4" fmla="*/ 16 w 3162"/>
                <a:gd name="T5" fmla="*/ 2 h 54"/>
                <a:gd name="T6" fmla="*/ 8 w 3162"/>
                <a:gd name="T7" fmla="*/ 8 h 54"/>
                <a:gd name="T8" fmla="*/ 2 w 3162"/>
                <a:gd name="T9" fmla="*/ 16 h 54"/>
                <a:gd name="T10" fmla="*/ 0 w 3162"/>
                <a:gd name="T11" fmla="*/ 26 h 54"/>
                <a:gd name="T12" fmla="*/ 0 w 3162"/>
                <a:gd name="T13" fmla="*/ 26 h 54"/>
                <a:gd name="T14" fmla="*/ 2 w 3162"/>
                <a:gd name="T15" fmla="*/ 38 h 54"/>
                <a:gd name="T16" fmla="*/ 8 w 3162"/>
                <a:gd name="T17" fmla="*/ 46 h 54"/>
                <a:gd name="T18" fmla="*/ 16 w 3162"/>
                <a:gd name="T19" fmla="*/ 52 h 54"/>
                <a:gd name="T20" fmla="*/ 26 w 3162"/>
                <a:gd name="T21" fmla="*/ 54 h 54"/>
                <a:gd name="T22" fmla="*/ 3134 w 3162"/>
                <a:gd name="T23" fmla="*/ 54 h 54"/>
                <a:gd name="T24" fmla="*/ 3134 w 3162"/>
                <a:gd name="T25" fmla="*/ 54 h 54"/>
                <a:gd name="T26" fmla="*/ 3144 w 3162"/>
                <a:gd name="T27" fmla="*/ 52 h 54"/>
                <a:gd name="T28" fmla="*/ 3154 w 3162"/>
                <a:gd name="T29" fmla="*/ 46 h 54"/>
                <a:gd name="T30" fmla="*/ 3160 w 3162"/>
                <a:gd name="T31" fmla="*/ 38 h 54"/>
                <a:gd name="T32" fmla="*/ 3162 w 3162"/>
                <a:gd name="T33" fmla="*/ 26 h 54"/>
                <a:gd name="T34" fmla="*/ 3162 w 3162"/>
                <a:gd name="T35" fmla="*/ 26 h 54"/>
                <a:gd name="T36" fmla="*/ 3160 w 3162"/>
                <a:gd name="T37" fmla="*/ 16 h 54"/>
                <a:gd name="T38" fmla="*/ 3154 w 3162"/>
                <a:gd name="T39" fmla="*/ 8 h 54"/>
                <a:gd name="T40" fmla="*/ 3144 w 3162"/>
                <a:gd name="T41" fmla="*/ 2 h 54"/>
                <a:gd name="T42" fmla="*/ 3134 w 3162"/>
                <a:gd name="T43" fmla="*/ 0 h 54"/>
                <a:gd name="T44" fmla="*/ 26 w 3162"/>
                <a:gd name="T45" fmla="*/ 0 h 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62"/>
                <a:gd name="T70" fmla="*/ 0 h 54"/>
                <a:gd name="T71" fmla="*/ 3162 w 3162"/>
                <a:gd name="T72" fmla="*/ 54 h 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62" h="54">
                  <a:moveTo>
                    <a:pt x="26" y="0"/>
                  </a:moveTo>
                  <a:lnTo>
                    <a:pt x="26" y="0"/>
                  </a:lnTo>
                  <a:lnTo>
                    <a:pt x="16" y="2"/>
                  </a:lnTo>
                  <a:lnTo>
                    <a:pt x="8" y="8"/>
                  </a:lnTo>
                  <a:lnTo>
                    <a:pt x="2" y="16"/>
                  </a:lnTo>
                  <a:lnTo>
                    <a:pt x="0" y="26"/>
                  </a:lnTo>
                  <a:lnTo>
                    <a:pt x="2" y="38"/>
                  </a:lnTo>
                  <a:lnTo>
                    <a:pt x="8" y="46"/>
                  </a:lnTo>
                  <a:lnTo>
                    <a:pt x="16" y="52"/>
                  </a:lnTo>
                  <a:lnTo>
                    <a:pt x="26" y="54"/>
                  </a:lnTo>
                  <a:lnTo>
                    <a:pt x="3134" y="54"/>
                  </a:lnTo>
                  <a:lnTo>
                    <a:pt x="3144" y="52"/>
                  </a:lnTo>
                  <a:lnTo>
                    <a:pt x="3154" y="46"/>
                  </a:lnTo>
                  <a:lnTo>
                    <a:pt x="3160" y="38"/>
                  </a:lnTo>
                  <a:lnTo>
                    <a:pt x="3162" y="26"/>
                  </a:lnTo>
                  <a:lnTo>
                    <a:pt x="3160" y="16"/>
                  </a:lnTo>
                  <a:lnTo>
                    <a:pt x="3154" y="8"/>
                  </a:lnTo>
                  <a:lnTo>
                    <a:pt x="3144" y="2"/>
                  </a:lnTo>
                  <a:lnTo>
                    <a:pt x="3134" y="0"/>
                  </a:lnTo>
                  <a:lnTo>
                    <a:pt x="26" y="0"/>
                  </a:lnTo>
                  <a:close/>
                </a:path>
              </a:pathLst>
            </a:custGeom>
            <a:solidFill>
              <a:srgbClr val="BFBFBF">
                <a:lumMod val="40000"/>
                <a:lumOff val="60000"/>
              </a:srgbClr>
            </a:solidFill>
            <a:ln w="9525">
              <a:noFill/>
              <a:round/>
            </a:ln>
          </p:spPr>
          <p:txBody>
            <a:bodyPr wrap="square" lIns="0" tIns="0" rIns="0" bIns="0" anchor="ctr" anchorCtr="0">
              <a:normAutofit fontScale="250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3" name="Freeform 78"/>
            <p:cNvSpPr/>
            <p:nvPr/>
          </p:nvSpPr>
          <p:spPr bwMode="auto">
            <a:xfrm>
              <a:off x="6932864" y="4137032"/>
              <a:ext cx="68503" cy="731292"/>
            </a:xfrm>
            <a:custGeom>
              <a:avLst/>
              <a:gdLst>
                <a:gd name="T0" fmla="*/ 0 w 56"/>
                <a:gd name="T1" fmla="*/ 26 h 598"/>
                <a:gd name="T2" fmla="*/ 0 w 56"/>
                <a:gd name="T3" fmla="*/ 570 h 598"/>
                <a:gd name="T4" fmla="*/ 0 w 56"/>
                <a:gd name="T5" fmla="*/ 570 h 598"/>
                <a:gd name="T6" fmla="*/ 2 w 56"/>
                <a:gd name="T7" fmla="*/ 582 h 598"/>
                <a:gd name="T8" fmla="*/ 8 w 56"/>
                <a:gd name="T9" fmla="*/ 590 h 598"/>
                <a:gd name="T10" fmla="*/ 18 w 56"/>
                <a:gd name="T11" fmla="*/ 596 h 598"/>
                <a:gd name="T12" fmla="*/ 28 w 56"/>
                <a:gd name="T13" fmla="*/ 598 h 598"/>
                <a:gd name="T14" fmla="*/ 28 w 56"/>
                <a:gd name="T15" fmla="*/ 598 h 598"/>
                <a:gd name="T16" fmla="*/ 38 w 56"/>
                <a:gd name="T17" fmla="*/ 596 h 598"/>
                <a:gd name="T18" fmla="*/ 48 w 56"/>
                <a:gd name="T19" fmla="*/ 590 h 598"/>
                <a:gd name="T20" fmla="*/ 54 w 56"/>
                <a:gd name="T21" fmla="*/ 582 h 598"/>
                <a:gd name="T22" fmla="*/ 56 w 56"/>
                <a:gd name="T23" fmla="*/ 570 h 598"/>
                <a:gd name="T24" fmla="*/ 56 w 56"/>
                <a:gd name="T25" fmla="*/ 26 h 598"/>
                <a:gd name="T26" fmla="*/ 56 w 56"/>
                <a:gd name="T27" fmla="*/ 26 h 598"/>
                <a:gd name="T28" fmla="*/ 54 w 56"/>
                <a:gd name="T29" fmla="*/ 16 h 598"/>
                <a:gd name="T30" fmla="*/ 48 w 56"/>
                <a:gd name="T31" fmla="*/ 8 h 598"/>
                <a:gd name="T32" fmla="*/ 38 w 56"/>
                <a:gd name="T33" fmla="*/ 2 h 598"/>
                <a:gd name="T34" fmla="*/ 28 w 56"/>
                <a:gd name="T35" fmla="*/ 0 h 598"/>
                <a:gd name="T36" fmla="*/ 28 w 56"/>
                <a:gd name="T37" fmla="*/ 0 h 598"/>
                <a:gd name="T38" fmla="*/ 18 w 56"/>
                <a:gd name="T39" fmla="*/ 2 h 598"/>
                <a:gd name="T40" fmla="*/ 8 w 56"/>
                <a:gd name="T41" fmla="*/ 8 h 598"/>
                <a:gd name="T42" fmla="*/ 2 w 56"/>
                <a:gd name="T43" fmla="*/ 16 h 598"/>
                <a:gd name="T44" fmla="*/ 0 w 56"/>
                <a:gd name="T45" fmla="*/ 26 h 598"/>
                <a:gd name="T46" fmla="*/ 0 w 56"/>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598"/>
                <a:gd name="T74" fmla="*/ 56 w 56"/>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598">
                  <a:moveTo>
                    <a:pt x="0" y="26"/>
                  </a:moveTo>
                  <a:lnTo>
                    <a:pt x="0" y="570"/>
                  </a:lnTo>
                  <a:lnTo>
                    <a:pt x="2" y="582"/>
                  </a:lnTo>
                  <a:lnTo>
                    <a:pt x="8" y="590"/>
                  </a:lnTo>
                  <a:lnTo>
                    <a:pt x="18" y="596"/>
                  </a:lnTo>
                  <a:lnTo>
                    <a:pt x="28" y="598"/>
                  </a:lnTo>
                  <a:lnTo>
                    <a:pt x="38" y="596"/>
                  </a:lnTo>
                  <a:lnTo>
                    <a:pt x="48" y="590"/>
                  </a:lnTo>
                  <a:lnTo>
                    <a:pt x="54" y="582"/>
                  </a:lnTo>
                  <a:lnTo>
                    <a:pt x="56" y="570"/>
                  </a:lnTo>
                  <a:lnTo>
                    <a:pt x="56" y="26"/>
                  </a:lnTo>
                  <a:lnTo>
                    <a:pt x="54" y="16"/>
                  </a:lnTo>
                  <a:lnTo>
                    <a:pt x="48" y="8"/>
                  </a:lnTo>
                  <a:lnTo>
                    <a:pt x="38" y="2"/>
                  </a:lnTo>
                  <a:lnTo>
                    <a:pt x="28" y="0"/>
                  </a:lnTo>
                  <a:lnTo>
                    <a:pt x="18"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4" name="Freeform 79"/>
            <p:cNvSpPr/>
            <p:nvPr/>
          </p:nvSpPr>
          <p:spPr bwMode="auto">
            <a:xfrm>
              <a:off x="6876086" y="4161086"/>
              <a:ext cx="185937" cy="185881"/>
            </a:xfrm>
            <a:custGeom>
              <a:avLst/>
              <a:gdLst>
                <a:gd name="T0" fmla="*/ 152 w 152"/>
                <a:gd name="T1" fmla="*/ 76 h 152"/>
                <a:gd name="T2" fmla="*/ 152 w 152"/>
                <a:gd name="T3" fmla="*/ 76 h 152"/>
                <a:gd name="T4" fmla="*/ 152 w 152"/>
                <a:gd name="T5" fmla="*/ 92 h 152"/>
                <a:gd name="T6" fmla="*/ 146 w 152"/>
                <a:gd name="T7" fmla="*/ 106 h 152"/>
                <a:gd name="T8" fmla="*/ 140 w 152"/>
                <a:gd name="T9" fmla="*/ 118 h 152"/>
                <a:gd name="T10" fmla="*/ 130 w 152"/>
                <a:gd name="T11" fmla="*/ 130 h 152"/>
                <a:gd name="T12" fmla="*/ 120 w 152"/>
                <a:gd name="T13" fmla="*/ 140 h 152"/>
                <a:gd name="T14" fmla="*/ 106 w 152"/>
                <a:gd name="T15" fmla="*/ 146 h 152"/>
                <a:gd name="T16" fmla="*/ 92 w 152"/>
                <a:gd name="T17" fmla="*/ 152 h 152"/>
                <a:gd name="T18" fmla="*/ 76 w 152"/>
                <a:gd name="T19" fmla="*/ 152 h 152"/>
                <a:gd name="T20" fmla="*/ 76 w 152"/>
                <a:gd name="T21" fmla="*/ 152 h 152"/>
                <a:gd name="T22" fmla="*/ 62 w 152"/>
                <a:gd name="T23" fmla="*/ 152 h 152"/>
                <a:gd name="T24" fmla="*/ 46 w 152"/>
                <a:gd name="T25" fmla="*/ 146 h 152"/>
                <a:gd name="T26" fmla="*/ 34 w 152"/>
                <a:gd name="T27" fmla="*/ 140 h 152"/>
                <a:gd name="T28" fmla="*/ 22 w 152"/>
                <a:gd name="T29" fmla="*/ 130 h 152"/>
                <a:gd name="T30" fmla="*/ 14 w 152"/>
                <a:gd name="T31" fmla="*/ 118 h 152"/>
                <a:gd name="T32" fmla="*/ 6 w 152"/>
                <a:gd name="T33" fmla="*/ 106 h 152"/>
                <a:gd name="T34" fmla="*/ 2 w 152"/>
                <a:gd name="T35" fmla="*/ 92 h 152"/>
                <a:gd name="T36" fmla="*/ 0 w 152"/>
                <a:gd name="T37" fmla="*/ 76 h 152"/>
                <a:gd name="T38" fmla="*/ 0 w 152"/>
                <a:gd name="T39" fmla="*/ 76 h 152"/>
                <a:gd name="T40" fmla="*/ 2 w 152"/>
                <a:gd name="T41" fmla="*/ 60 h 152"/>
                <a:gd name="T42" fmla="*/ 6 w 152"/>
                <a:gd name="T43" fmla="*/ 46 h 152"/>
                <a:gd name="T44" fmla="*/ 14 w 152"/>
                <a:gd name="T45" fmla="*/ 34 h 152"/>
                <a:gd name="T46" fmla="*/ 22 w 152"/>
                <a:gd name="T47" fmla="*/ 22 h 152"/>
                <a:gd name="T48" fmla="*/ 34 w 152"/>
                <a:gd name="T49" fmla="*/ 14 h 152"/>
                <a:gd name="T50" fmla="*/ 46 w 152"/>
                <a:gd name="T51" fmla="*/ 6 h 152"/>
                <a:gd name="T52" fmla="*/ 62 w 152"/>
                <a:gd name="T53" fmla="*/ 2 h 152"/>
                <a:gd name="T54" fmla="*/ 76 w 152"/>
                <a:gd name="T55" fmla="*/ 0 h 152"/>
                <a:gd name="T56" fmla="*/ 76 w 152"/>
                <a:gd name="T57" fmla="*/ 0 h 152"/>
                <a:gd name="T58" fmla="*/ 92 w 152"/>
                <a:gd name="T59" fmla="*/ 2 h 152"/>
                <a:gd name="T60" fmla="*/ 106 w 152"/>
                <a:gd name="T61" fmla="*/ 6 h 152"/>
                <a:gd name="T62" fmla="*/ 120 w 152"/>
                <a:gd name="T63" fmla="*/ 14 h 152"/>
                <a:gd name="T64" fmla="*/ 130 w 152"/>
                <a:gd name="T65" fmla="*/ 22 h 152"/>
                <a:gd name="T66" fmla="*/ 140 w 152"/>
                <a:gd name="T67" fmla="*/ 34 h 152"/>
                <a:gd name="T68" fmla="*/ 146 w 152"/>
                <a:gd name="T69" fmla="*/ 46 h 152"/>
                <a:gd name="T70" fmla="*/ 152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2" y="92"/>
                  </a:lnTo>
                  <a:lnTo>
                    <a:pt x="146" y="106"/>
                  </a:lnTo>
                  <a:lnTo>
                    <a:pt x="140" y="118"/>
                  </a:lnTo>
                  <a:lnTo>
                    <a:pt x="130" y="130"/>
                  </a:lnTo>
                  <a:lnTo>
                    <a:pt x="120" y="140"/>
                  </a:lnTo>
                  <a:lnTo>
                    <a:pt x="106" y="146"/>
                  </a:lnTo>
                  <a:lnTo>
                    <a:pt x="92" y="152"/>
                  </a:lnTo>
                  <a:lnTo>
                    <a:pt x="76" y="152"/>
                  </a:lnTo>
                  <a:lnTo>
                    <a:pt x="62" y="152"/>
                  </a:lnTo>
                  <a:lnTo>
                    <a:pt x="46" y="146"/>
                  </a:lnTo>
                  <a:lnTo>
                    <a:pt x="34" y="140"/>
                  </a:lnTo>
                  <a:lnTo>
                    <a:pt x="22" y="130"/>
                  </a:lnTo>
                  <a:lnTo>
                    <a:pt x="14" y="118"/>
                  </a:lnTo>
                  <a:lnTo>
                    <a:pt x="6" y="106"/>
                  </a:lnTo>
                  <a:lnTo>
                    <a:pt x="2" y="92"/>
                  </a:lnTo>
                  <a:lnTo>
                    <a:pt x="0" y="76"/>
                  </a:lnTo>
                  <a:lnTo>
                    <a:pt x="2" y="60"/>
                  </a:lnTo>
                  <a:lnTo>
                    <a:pt x="6" y="46"/>
                  </a:lnTo>
                  <a:lnTo>
                    <a:pt x="14" y="34"/>
                  </a:lnTo>
                  <a:lnTo>
                    <a:pt x="22" y="22"/>
                  </a:lnTo>
                  <a:lnTo>
                    <a:pt x="34" y="14"/>
                  </a:lnTo>
                  <a:lnTo>
                    <a:pt x="46" y="6"/>
                  </a:lnTo>
                  <a:lnTo>
                    <a:pt x="62" y="2"/>
                  </a:lnTo>
                  <a:lnTo>
                    <a:pt x="76" y="0"/>
                  </a:lnTo>
                  <a:lnTo>
                    <a:pt x="92" y="2"/>
                  </a:lnTo>
                  <a:lnTo>
                    <a:pt x="106" y="6"/>
                  </a:lnTo>
                  <a:lnTo>
                    <a:pt x="120" y="14"/>
                  </a:lnTo>
                  <a:lnTo>
                    <a:pt x="130" y="22"/>
                  </a:lnTo>
                  <a:lnTo>
                    <a:pt x="140" y="34"/>
                  </a:lnTo>
                  <a:lnTo>
                    <a:pt x="146" y="46"/>
                  </a:lnTo>
                  <a:lnTo>
                    <a:pt x="152"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latinLnBrk="1"/>
              <a:endParaRPr kumimoji="1" lang="zh-CN" altLang="en-US" sz="4265" kern="0">
                <a:solidFill>
                  <a:srgbClr val="FFFFFF"/>
                </a:solidFill>
                <a:sym typeface="Arial" panose="020B0604020202020204" pitchFamily="34" charset="0"/>
              </a:endParaRPr>
            </a:p>
          </p:txBody>
        </p:sp>
        <p:sp>
          <p:nvSpPr>
            <p:cNvPr id="15" name="Freeform 81"/>
            <p:cNvSpPr/>
            <p:nvPr/>
          </p:nvSpPr>
          <p:spPr bwMode="auto">
            <a:xfrm>
              <a:off x="5797661" y="4073443"/>
              <a:ext cx="2280193" cy="190771"/>
            </a:xfrm>
            <a:custGeom>
              <a:avLst/>
              <a:gdLst>
                <a:gd name="T0" fmla="*/ 466 w 1864"/>
                <a:gd name="T1" fmla="*/ 156 h 156"/>
                <a:gd name="T2" fmla="*/ 1398 w 1864"/>
                <a:gd name="T3" fmla="*/ 156 h 156"/>
                <a:gd name="T4" fmla="*/ 1398 w 1864"/>
                <a:gd name="T5" fmla="*/ 156 h 156"/>
                <a:gd name="T6" fmla="*/ 1442 w 1864"/>
                <a:gd name="T7" fmla="*/ 154 h 156"/>
                <a:gd name="T8" fmla="*/ 1506 w 1864"/>
                <a:gd name="T9" fmla="*/ 144 h 156"/>
                <a:gd name="T10" fmla="*/ 1584 w 1864"/>
                <a:gd name="T11" fmla="*/ 130 h 156"/>
                <a:gd name="T12" fmla="*/ 1664 w 1864"/>
                <a:gd name="T13" fmla="*/ 110 h 156"/>
                <a:gd name="T14" fmla="*/ 1702 w 1864"/>
                <a:gd name="T15" fmla="*/ 100 h 156"/>
                <a:gd name="T16" fmla="*/ 1740 w 1864"/>
                <a:gd name="T17" fmla="*/ 88 h 156"/>
                <a:gd name="T18" fmla="*/ 1774 w 1864"/>
                <a:gd name="T19" fmla="*/ 76 h 156"/>
                <a:gd name="T20" fmla="*/ 1804 w 1864"/>
                <a:gd name="T21" fmla="*/ 62 h 156"/>
                <a:gd name="T22" fmla="*/ 1828 w 1864"/>
                <a:gd name="T23" fmla="*/ 48 h 156"/>
                <a:gd name="T24" fmla="*/ 1848 w 1864"/>
                <a:gd name="T25" fmla="*/ 32 h 156"/>
                <a:gd name="T26" fmla="*/ 1854 w 1864"/>
                <a:gd name="T27" fmla="*/ 24 h 156"/>
                <a:gd name="T28" fmla="*/ 1860 w 1864"/>
                <a:gd name="T29" fmla="*/ 16 h 156"/>
                <a:gd name="T30" fmla="*/ 1862 w 1864"/>
                <a:gd name="T31" fmla="*/ 8 h 156"/>
                <a:gd name="T32" fmla="*/ 1864 w 1864"/>
                <a:gd name="T33" fmla="*/ 0 h 156"/>
                <a:gd name="T34" fmla="*/ 0 w 1864"/>
                <a:gd name="T35" fmla="*/ 0 h 156"/>
                <a:gd name="T36" fmla="*/ 0 w 1864"/>
                <a:gd name="T37" fmla="*/ 0 h 156"/>
                <a:gd name="T38" fmla="*/ 0 w 1864"/>
                <a:gd name="T39" fmla="*/ 8 h 156"/>
                <a:gd name="T40" fmla="*/ 4 w 1864"/>
                <a:gd name="T41" fmla="*/ 16 h 156"/>
                <a:gd name="T42" fmla="*/ 10 w 1864"/>
                <a:gd name="T43" fmla="*/ 24 h 156"/>
                <a:gd name="T44" fmla="*/ 16 w 1864"/>
                <a:gd name="T45" fmla="*/ 32 h 156"/>
                <a:gd name="T46" fmla="*/ 36 w 1864"/>
                <a:gd name="T47" fmla="*/ 48 h 156"/>
                <a:gd name="T48" fmla="*/ 60 w 1864"/>
                <a:gd name="T49" fmla="*/ 62 h 156"/>
                <a:gd name="T50" fmla="*/ 90 w 1864"/>
                <a:gd name="T51" fmla="*/ 76 h 156"/>
                <a:gd name="T52" fmla="*/ 124 w 1864"/>
                <a:gd name="T53" fmla="*/ 88 h 156"/>
                <a:gd name="T54" fmla="*/ 162 w 1864"/>
                <a:gd name="T55" fmla="*/ 100 h 156"/>
                <a:gd name="T56" fmla="*/ 200 w 1864"/>
                <a:gd name="T57" fmla="*/ 110 h 156"/>
                <a:gd name="T58" fmla="*/ 280 w 1864"/>
                <a:gd name="T59" fmla="*/ 130 h 156"/>
                <a:gd name="T60" fmla="*/ 356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64"/>
                <a:gd name="T100" fmla="*/ 0 h 156"/>
                <a:gd name="T101" fmla="*/ 1864 w 1864"/>
                <a:gd name="T102" fmla="*/ 156 h 1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path>
              </a:pathLst>
            </a:custGeom>
            <a:solidFill>
              <a:srgbClr val="BFBFBF">
                <a:lumMod val="40000"/>
                <a:lumOff val="60000"/>
              </a:srgbClr>
            </a:solidFill>
            <a:ln>
              <a:noFill/>
            </a:ln>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6" name="Freeform 82"/>
            <p:cNvSpPr/>
            <p:nvPr/>
          </p:nvSpPr>
          <p:spPr bwMode="auto">
            <a:xfrm>
              <a:off x="3781784" y="4171274"/>
              <a:ext cx="185937" cy="185881"/>
            </a:xfrm>
            <a:custGeom>
              <a:avLst/>
              <a:gdLst>
                <a:gd name="T0" fmla="*/ 152 w 152"/>
                <a:gd name="T1" fmla="*/ 76 h 152"/>
                <a:gd name="T2" fmla="*/ 152 w 152"/>
                <a:gd name="T3" fmla="*/ 76 h 152"/>
                <a:gd name="T4" fmla="*/ 150 w 152"/>
                <a:gd name="T5" fmla="*/ 92 h 152"/>
                <a:gd name="T6" fmla="*/ 146 w 152"/>
                <a:gd name="T7" fmla="*/ 106 h 152"/>
                <a:gd name="T8" fmla="*/ 138 w 152"/>
                <a:gd name="T9" fmla="*/ 118 h 152"/>
                <a:gd name="T10" fmla="*/ 130 w 152"/>
                <a:gd name="T11" fmla="*/ 130 h 152"/>
                <a:gd name="T12" fmla="*/ 118 w 152"/>
                <a:gd name="T13" fmla="*/ 140 h 152"/>
                <a:gd name="T14" fmla="*/ 106 w 152"/>
                <a:gd name="T15" fmla="*/ 146 h 152"/>
                <a:gd name="T16" fmla="*/ 90 w 152"/>
                <a:gd name="T17" fmla="*/ 152 h 152"/>
                <a:gd name="T18" fmla="*/ 76 w 152"/>
                <a:gd name="T19" fmla="*/ 152 h 152"/>
                <a:gd name="T20" fmla="*/ 76 w 152"/>
                <a:gd name="T21" fmla="*/ 152 h 152"/>
                <a:gd name="T22" fmla="*/ 60 w 152"/>
                <a:gd name="T23" fmla="*/ 152 h 152"/>
                <a:gd name="T24" fmla="*/ 46 w 152"/>
                <a:gd name="T25" fmla="*/ 146 h 152"/>
                <a:gd name="T26" fmla="*/ 32 w 152"/>
                <a:gd name="T27" fmla="*/ 140 h 152"/>
                <a:gd name="T28" fmla="*/ 22 w 152"/>
                <a:gd name="T29" fmla="*/ 130 h 152"/>
                <a:gd name="T30" fmla="*/ 12 w 152"/>
                <a:gd name="T31" fmla="*/ 118 h 152"/>
                <a:gd name="T32" fmla="*/ 6 w 152"/>
                <a:gd name="T33" fmla="*/ 106 h 152"/>
                <a:gd name="T34" fmla="*/ 0 w 152"/>
                <a:gd name="T35" fmla="*/ 92 h 152"/>
                <a:gd name="T36" fmla="*/ 0 w 152"/>
                <a:gd name="T37" fmla="*/ 76 h 152"/>
                <a:gd name="T38" fmla="*/ 0 w 152"/>
                <a:gd name="T39" fmla="*/ 76 h 152"/>
                <a:gd name="T40" fmla="*/ 0 w 152"/>
                <a:gd name="T41" fmla="*/ 60 h 152"/>
                <a:gd name="T42" fmla="*/ 6 w 152"/>
                <a:gd name="T43" fmla="*/ 46 h 152"/>
                <a:gd name="T44" fmla="*/ 12 w 152"/>
                <a:gd name="T45" fmla="*/ 34 h 152"/>
                <a:gd name="T46" fmla="*/ 22 w 152"/>
                <a:gd name="T47" fmla="*/ 22 h 152"/>
                <a:gd name="T48" fmla="*/ 32 w 152"/>
                <a:gd name="T49" fmla="*/ 14 h 152"/>
                <a:gd name="T50" fmla="*/ 46 w 152"/>
                <a:gd name="T51" fmla="*/ 6 h 152"/>
                <a:gd name="T52" fmla="*/ 60 w 152"/>
                <a:gd name="T53" fmla="*/ 2 h 152"/>
                <a:gd name="T54" fmla="*/ 76 w 152"/>
                <a:gd name="T55" fmla="*/ 0 h 152"/>
                <a:gd name="T56" fmla="*/ 76 w 152"/>
                <a:gd name="T57" fmla="*/ 0 h 152"/>
                <a:gd name="T58" fmla="*/ 90 w 152"/>
                <a:gd name="T59" fmla="*/ 2 h 152"/>
                <a:gd name="T60" fmla="*/ 106 w 152"/>
                <a:gd name="T61" fmla="*/ 6 h 152"/>
                <a:gd name="T62" fmla="*/ 118 w 152"/>
                <a:gd name="T63" fmla="*/ 14 h 152"/>
                <a:gd name="T64" fmla="*/ 130 w 152"/>
                <a:gd name="T65" fmla="*/ 22 h 152"/>
                <a:gd name="T66" fmla="*/ 138 w 152"/>
                <a:gd name="T67" fmla="*/ 34 h 152"/>
                <a:gd name="T68" fmla="*/ 146 w 152"/>
                <a:gd name="T69" fmla="*/ 46 h 152"/>
                <a:gd name="T70" fmla="*/ 150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0" y="92"/>
                  </a:lnTo>
                  <a:lnTo>
                    <a:pt x="146" y="106"/>
                  </a:lnTo>
                  <a:lnTo>
                    <a:pt x="138" y="118"/>
                  </a:lnTo>
                  <a:lnTo>
                    <a:pt x="130" y="130"/>
                  </a:lnTo>
                  <a:lnTo>
                    <a:pt x="118" y="140"/>
                  </a:lnTo>
                  <a:lnTo>
                    <a:pt x="106" y="146"/>
                  </a:lnTo>
                  <a:lnTo>
                    <a:pt x="90" y="152"/>
                  </a:lnTo>
                  <a:lnTo>
                    <a:pt x="76" y="152"/>
                  </a:lnTo>
                  <a:lnTo>
                    <a:pt x="60" y="152"/>
                  </a:lnTo>
                  <a:lnTo>
                    <a:pt x="46" y="146"/>
                  </a:lnTo>
                  <a:lnTo>
                    <a:pt x="32" y="140"/>
                  </a:lnTo>
                  <a:lnTo>
                    <a:pt x="22" y="130"/>
                  </a:lnTo>
                  <a:lnTo>
                    <a:pt x="12" y="118"/>
                  </a:lnTo>
                  <a:lnTo>
                    <a:pt x="6" y="106"/>
                  </a:lnTo>
                  <a:lnTo>
                    <a:pt x="0" y="92"/>
                  </a:lnTo>
                  <a:lnTo>
                    <a:pt x="0" y="76"/>
                  </a:lnTo>
                  <a:lnTo>
                    <a:pt x="0" y="60"/>
                  </a:lnTo>
                  <a:lnTo>
                    <a:pt x="6" y="46"/>
                  </a:lnTo>
                  <a:lnTo>
                    <a:pt x="12" y="34"/>
                  </a:lnTo>
                  <a:lnTo>
                    <a:pt x="22" y="22"/>
                  </a:lnTo>
                  <a:lnTo>
                    <a:pt x="32" y="14"/>
                  </a:lnTo>
                  <a:lnTo>
                    <a:pt x="46" y="6"/>
                  </a:lnTo>
                  <a:lnTo>
                    <a:pt x="60" y="2"/>
                  </a:lnTo>
                  <a:lnTo>
                    <a:pt x="76" y="0"/>
                  </a:lnTo>
                  <a:lnTo>
                    <a:pt x="90" y="2"/>
                  </a:lnTo>
                  <a:lnTo>
                    <a:pt x="106" y="6"/>
                  </a:lnTo>
                  <a:lnTo>
                    <a:pt x="118" y="14"/>
                  </a:lnTo>
                  <a:lnTo>
                    <a:pt x="130" y="22"/>
                  </a:lnTo>
                  <a:lnTo>
                    <a:pt x="138" y="34"/>
                  </a:lnTo>
                  <a:lnTo>
                    <a:pt x="146" y="46"/>
                  </a:lnTo>
                  <a:lnTo>
                    <a:pt x="150"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7" name="Freeform 84"/>
            <p:cNvSpPr/>
            <p:nvPr/>
          </p:nvSpPr>
          <p:spPr bwMode="auto">
            <a:xfrm>
              <a:off x="2734656" y="4075888"/>
              <a:ext cx="2280193" cy="190771"/>
            </a:xfrm>
            <a:custGeom>
              <a:avLst/>
              <a:gdLst>
                <a:gd name="T0" fmla="*/ 466 w 1864"/>
                <a:gd name="T1" fmla="*/ 156 h 156"/>
                <a:gd name="T2" fmla="*/ 1398 w 1864"/>
                <a:gd name="T3" fmla="*/ 156 h 156"/>
                <a:gd name="T4" fmla="*/ 1398 w 1864"/>
                <a:gd name="T5" fmla="*/ 156 h 156"/>
                <a:gd name="T6" fmla="*/ 1444 w 1864"/>
                <a:gd name="T7" fmla="*/ 154 h 156"/>
                <a:gd name="T8" fmla="*/ 1508 w 1864"/>
                <a:gd name="T9" fmla="*/ 144 h 156"/>
                <a:gd name="T10" fmla="*/ 1584 w 1864"/>
                <a:gd name="T11" fmla="*/ 130 h 156"/>
                <a:gd name="T12" fmla="*/ 1664 w 1864"/>
                <a:gd name="T13" fmla="*/ 110 h 156"/>
                <a:gd name="T14" fmla="*/ 1704 w 1864"/>
                <a:gd name="T15" fmla="*/ 100 h 156"/>
                <a:gd name="T16" fmla="*/ 1740 w 1864"/>
                <a:gd name="T17" fmla="*/ 88 h 156"/>
                <a:gd name="T18" fmla="*/ 1774 w 1864"/>
                <a:gd name="T19" fmla="*/ 76 h 156"/>
                <a:gd name="T20" fmla="*/ 1804 w 1864"/>
                <a:gd name="T21" fmla="*/ 62 h 156"/>
                <a:gd name="T22" fmla="*/ 1830 w 1864"/>
                <a:gd name="T23" fmla="*/ 48 h 156"/>
                <a:gd name="T24" fmla="*/ 1848 w 1864"/>
                <a:gd name="T25" fmla="*/ 32 h 156"/>
                <a:gd name="T26" fmla="*/ 1856 w 1864"/>
                <a:gd name="T27" fmla="*/ 24 h 156"/>
                <a:gd name="T28" fmla="*/ 1860 w 1864"/>
                <a:gd name="T29" fmla="*/ 16 h 156"/>
                <a:gd name="T30" fmla="*/ 1864 w 1864"/>
                <a:gd name="T31" fmla="*/ 8 h 156"/>
                <a:gd name="T32" fmla="*/ 1864 w 1864"/>
                <a:gd name="T33" fmla="*/ 0 h 156"/>
                <a:gd name="T34" fmla="*/ 0 w 1864"/>
                <a:gd name="T35" fmla="*/ 0 h 156"/>
                <a:gd name="T36" fmla="*/ 0 w 1864"/>
                <a:gd name="T37" fmla="*/ 0 h 156"/>
                <a:gd name="T38" fmla="*/ 2 w 1864"/>
                <a:gd name="T39" fmla="*/ 8 h 156"/>
                <a:gd name="T40" fmla="*/ 4 w 1864"/>
                <a:gd name="T41" fmla="*/ 16 h 156"/>
                <a:gd name="T42" fmla="*/ 10 w 1864"/>
                <a:gd name="T43" fmla="*/ 24 h 156"/>
                <a:gd name="T44" fmla="*/ 18 w 1864"/>
                <a:gd name="T45" fmla="*/ 32 h 156"/>
                <a:gd name="T46" fmla="*/ 36 w 1864"/>
                <a:gd name="T47" fmla="*/ 48 h 156"/>
                <a:gd name="T48" fmla="*/ 62 w 1864"/>
                <a:gd name="T49" fmla="*/ 62 h 156"/>
                <a:gd name="T50" fmla="*/ 92 w 1864"/>
                <a:gd name="T51" fmla="*/ 76 h 156"/>
                <a:gd name="T52" fmla="*/ 126 w 1864"/>
                <a:gd name="T53" fmla="*/ 88 h 156"/>
                <a:gd name="T54" fmla="*/ 162 w 1864"/>
                <a:gd name="T55" fmla="*/ 100 h 156"/>
                <a:gd name="T56" fmla="*/ 202 w 1864"/>
                <a:gd name="T57" fmla="*/ 110 h 156"/>
                <a:gd name="T58" fmla="*/ 282 w 1864"/>
                <a:gd name="T59" fmla="*/ 130 h 156"/>
                <a:gd name="T60" fmla="*/ 358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dirty="0">
                <a:solidFill>
                  <a:srgbClr val="FFFFFF"/>
                </a:solidFill>
                <a:sym typeface="Arial" panose="020B0604020202020204" pitchFamily="34" charset="0"/>
              </a:endParaRPr>
            </a:p>
          </p:txBody>
        </p:sp>
        <p:sp>
          <p:nvSpPr>
            <p:cNvPr id="18" name="Oval 98"/>
            <p:cNvSpPr>
              <a:spLocks noChangeArrowheads="1"/>
            </p:cNvSpPr>
            <p:nvPr/>
          </p:nvSpPr>
          <p:spPr bwMode="auto">
            <a:xfrm>
              <a:off x="6301014" y="2791711"/>
              <a:ext cx="1263701" cy="1263305"/>
            </a:xfrm>
            <a:prstGeom prst="ellipse">
              <a:avLst/>
            </a:prstGeom>
            <a:solidFill>
              <a:srgbClr val="2AC3B5"/>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99"/>
            <p:cNvSpPr>
              <a:spLocks noChangeArrowheads="1"/>
            </p:cNvSpPr>
            <p:nvPr/>
          </p:nvSpPr>
          <p:spPr bwMode="auto">
            <a:xfrm>
              <a:off x="6350798" y="2857133"/>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lnSpcReduction="10000"/>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修改视图的属性</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92"/>
            <p:cNvSpPr>
              <a:spLocks noChangeArrowheads="1"/>
            </p:cNvSpPr>
            <p:nvPr/>
          </p:nvSpPr>
          <p:spPr bwMode="auto">
            <a:xfrm>
              <a:off x="3220246" y="2791708"/>
              <a:ext cx="1263701" cy="1263305"/>
            </a:xfrm>
            <a:prstGeom prst="ellipse">
              <a:avLst/>
            </a:prstGeom>
            <a:solidFill>
              <a:srgbClr val="608CE1"/>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93"/>
            <p:cNvSpPr>
              <a:spLocks noChangeArrowheads="1"/>
            </p:cNvSpPr>
            <p:nvPr/>
          </p:nvSpPr>
          <p:spPr bwMode="auto">
            <a:xfrm>
              <a:off x="3277860" y="2845351"/>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lnSpcReduction="10000"/>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修改视图的查询语句</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原创设计师QQ598969553          _4"/>
          <p:cNvSpPr/>
          <p:nvPr/>
        </p:nvSpPr>
        <p:spPr>
          <a:xfrm>
            <a:off x="921476" y="1718808"/>
            <a:ext cx="103474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修改视图查询语句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修改视图的查询语句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3" name="矩形: 圆角 22"/>
          <p:cNvSpPr/>
          <p:nvPr/>
        </p:nvSpPr>
        <p:spPr>
          <a:xfrm>
            <a:off x="1111102" y="2976192"/>
            <a:ext cx="10216594" cy="282986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3" y="2709714"/>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042751" y="2735900"/>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645818"/>
            <a:ext cx="9289033" cy="1236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3" y="4006170"/>
            <a:ext cx="7508834"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view_name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select_statement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6" name="矩形 35"/>
          <p:cNvSpPr/>
          <p:nvPr/>
        </p:nvSpPr>
        <p:spPr>
          <a:xfrm>
            <a:off x="1939153" y="4059717"/>
            <a:ext cx="1496171"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7" name="直接箭头连接符 36"/>
          <p:cNvCxnSpPr/>
          <p:nvPr/>
        </p:nvCxnSpPr>
        <p:spPr>
          <a:xfrm>
            <a:off x="3445137" y="4264193"/>
            <a:ext cx="0" cy="65042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文本框 7"/>
          <p:cNvSpPr txBox="1"/>
          <p:nvPr/>
        </p:nvSpPr>
        <p:spPr>
          <a:xfrm>
            <a:off x="2852419" y="4999529"/>
            <a:ext cx="158417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用于修改视图</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9" name="矩形 38"/>
          <p:cNvSpPr/>
          <p:nvPr/>
        </p:nvSpPr>
        <p:spPr>
          <a:xfrm>
            <a:off x="2782838" y="4973158"/>
            <a:ext cx="1584176" cy="45909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0" name="矩形 39"/>
          <p:cNvSpPr/>
          <p:nvPr/>
        </p:nvSpPr>
        <p:spPr>
          <a:xfrm>
            <a:off x="6219399" y="4059717"/>
            <a:ext cx="1964036" cy="40536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1" name="直接箭头连接符 40"/>
          <p:cNvCxnSpPr/>
          <p:nvPr/>
        </p:nvCxnSpPr>
        <p:spPr>
          <a:xfrm>
            <a:off x="8183435" y="4344658"/>
            <a:ext cx="0" cy="65042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文本框 7"/>
          <p:cNvSpPr txBox="1"/>
          <p:nvPr/>
        </p:nvSpPr>
        <p:spPr>
          <a:xfrm>
            <a:off x="7244907" y="5028555"/>
            <a:ext cx="1584176"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用于指定修改后的查询语句</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3" name="矩形 42"/>
          <p:cNvSpPr/>
          <p:nvPr/>
        </p:nvSpPr>
        <p:spPr>
          <a:xfrm>
            <a:off x="7175325" y="5002184"/>
            <a:ext cx="1653745" cy="73186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原创设计师QQ598969553          _4"/>
          <p:cNvSpPr/>
          <p:nvPr/>
        </p:nvSpPr>
        <p:spPr>
          <a:xfrm>
            <a:off x="921476" y="1718808"/>
            <a:ext cx="10347460"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接下来，将演示如何修改</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default</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数据库中视图</a:t>
            </a: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product_sales_view</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的查询语句，具体</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修改视图的查询语句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3" name="矩形: 圆角 22"/>
          <p:cNvSpPr/>
          <p:nvPr/>
        </p:nvSpPr>
        <p:spPr>
          <a:xfrm>
            <a:off x="1111102" y="3192216"/>
            <a:ext cx="10216594" cy="282986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3" y="285816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042751" y="2951924"/>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717826"/>
            <a:ext cx="9289033" cy="18722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3" y="3933850"/>
            <a:ext cx="7508834"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default.product_sales_view</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product_id,SUM</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(amount) FROM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default.orders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WHERE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order_date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'2024-09-03' GROUP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原创设计师QQ598969553          _4"/>
          <p:cNvSpPr/>
          <p:nvPr/>
        </p:nvSpPr>
        <p:spPr>
          <a:xfrm>
            <a:off x="921476" y="1718808"/>
            <a:ext cx="103474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修改视图属性</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修改视图的属性</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3" name="矩形: 圆角 22"/>
          <p:cNvSpPr/>
          <p:nvPr/>
        </p:nvSpPr>
        <p:spPr>
          <a:xfrm>
            <a:off x="1111102" y="2688160"/>
            <a:ext cx="10216594" cy="347793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3" y="242168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042751" y="244786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357786"/>
            <a:ext cx="9289033" cy="15841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3" y="3718138"/>
            <a:ext cx="7508834"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view_name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SET TBLPROPERTIES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property_value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圆角矩形标注 8"/>
          <p:cNvSpPr/>
          <p:nvPr/>
        </p:nvSpPr>
        <p:spPr bwMode="auto">
          <a:xfrm>
            <a:off x="2692905" y="5296449"/>
            <a:ext cx="7362741" cy="1109942"/>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需要说明的是，在修改视图的属性时，若指定的属性名称已存在，则新设置的属性值将覆盖原有值；若属性名称不存在，则会添加一个新的属性。</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修改视图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原创设计师QQ598969553          _4"/>
          <p:cNvSpPr/>
          <p:nvPr/>
        </p:nvSpPr>
        <p:spPr>
          <a:xfrm>
            <a:off x="921476" y="1718808"/>
            <a:ext cx="10347460"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接下来，将演示如何修改</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default</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数据库中视图</a:t>
            </a: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product_sales_view</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的属性，具体</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修改视图的属性</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3" name="矩形: 圆角 22"/>
          <p:cNvSpPr/>
          <p:nvPr/>
        </p:nvSpPr>
        <p:spPr>
          <a:xfrm>
            <a:off x="1111102" y="3048200"/>
            <a:ext cx="10216594" cy="347793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2" y="2781722"/>
            <a:ext cx="1748199"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042750" y="2807908"/>
            <a:ext cx="1748199"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573810"/>
            <a:ext cx="9289033" cy="26642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3" y="3789834"/>
            <a:ext cx="7508834"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default.product_sales_view</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SET TBLPROPERTIES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'creator' =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sale_team</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sale_date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'2024-09-03'</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熟悉视图操作，能够使用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视图的删除</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80236" y="1068706"/>
            <a:ext cx="1034746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在数据仓库中，部分视图可能因为业务下线、查询逻辑过时等因素而失去使用价值。为了保持数据库结构简洁、降低维护成本，应定期清理无用视图。在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删除视图</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矩形: 圆角 22"/>
          <p:cNvSpPr/>
          <p:nvPr/>
        </p:nvSpPr>
        <p:spPr>
          <a:xfrm>
            <a:off x="1111102" y="3048200"/>
            <a:ext cx="10216594" cy="282986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3" y="2781722"/>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042751" y="2807908"/>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717826"/>
            <a:ext cx="9289033" cy="1236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3" y="4078178"/>
            <a:ext cx="7508834"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VIEW [IF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view_name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6" name="矩形 35"/>
          <p:cNvSpPr/>
          <p:nvPr/>
        </p:nvSpPr>
        <p:spPr>
          <a:xfrm>
            <a:off x="1939154" y="4131725"/>
            <a:ext cx="1441978"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7" name="直接箭头连接符 36"/>
          <p:cNvCxnSpPr/>
          <p:nvPr/>
        </p:nvCxnSpPr>
        <p:spPr>
          <a:xfrm>
            <a:off x="3381132" y="4304150"/>
            <a:ext cx="0" cy="65042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文本框 7"/>
          <p:cNvSpPr txBox="1"/>
          <p:nvPr/>
        </p:nvSpPr>
        <p:spPr>
          <a:xfrm>
            <a:off x="2852419" y="5071537"/>
            <a:ext cx="1584176"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用于删除视图</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9" name="矩形 38"/>
          <p:cNvSpPr/>
          <p:nvPr/>
        </p:nvSpPr>
        <p:spPr>
          <a:xfrm>
            <a:off x="2782838" y="5045166"/>
            <a:ext cx="1584176" cy="45909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40" name="矩形 39"/>
          <p:cNvSpPr/>
          <p:nvPr/>
        </p:nvSpPr>
        <p:spPr>
          <a:xfrm>
            <a:off x="3410903" y="4131725"/>
            <a:ext cx="1172134" cy="40536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41" name="直接箭头连接符 40"/>
          <p:cNvCxnSpPr/>
          <p:nvPr/>
        </p:nvCxnSpPr>
        <p:spPr>
          <a:xfrm flipV="1">
            <a:off x="4572041" y="3769127"/>
            <a:ext cx="0" cy="69884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文本框 7"/>
          <p:cNvSpPr txBox="1"/>
          <p:nvPr/>
        </p:nvSpPr>
        <p:spPr>
          <a:xfrm>
            <a:off x="4364587" y="3074571"/>
            <a:ext cx="1877075"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用于在删除视图前进行存在性判断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43" name="矩形 42"/>
          <p:cNvSpPr/>
          <p:nvPr/>
        </p:nvSpPr>
        <p:spPr>
          <a:xfrm>
            <a:off x="4295006" y="3048200"/>
            <a:ext cx="1946656" cy="73186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5638403"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VIEW IF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default.product_sales_view</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501802"/>
            <a:ext cx="914501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上述命令执行完成后，查询</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default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数据库中已创建的所有视图，如图。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3.6.4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1775206" y="1629594"/>
            <a:ext cx="8640480" cy="79208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18" name="矩形 17"/>
          <p:cNvSpPr/>
          <p:nvPr/>
        </p:nvSpPr>
        <p:spPr>
          <a:xfrm>
            <a:off x="2453404" y="1758029"/>
            <a:ext cx="7890275" cy="5847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823498" y="1845618"/>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2429258" y="1758028"/>
            <a:ext cx="7974571"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接下来，将演示如何删除</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数据库中的视图</a:t>
            </a:r>
            <a:r>
              <a:rPr lang="en-US" altLang="zh-CN" sz="1600" dirty="0" err="1">
                <a:solidFill>
                  <a:srgbClr val="1369B2"/>
                </a:solidFill>
                <a:latin typeface="微软雅黑" panose="020B0503020204020204" pitchFamily="34" charset="-122"/>
                <a:ea typeface="微软雅黑" panose="020B0503020204020204" pitchFamily="34" charset="-122"/>
              </a:rPr>
              <a:t>product_sales_view</a:t>
            </a:r>
            <a:r>
              <a:rPr lang="zh-CN" altLang="en-US" sz="1600" dirty="0">
                <a:solidFill>
                  <a:srgbClr val="595959"/>
                </a:solidFill>
                <a:latin typeface="微软雅黑" panose="020B0503020204020204" pitchFamily="34" charset="-122"/>
                <a:ea typeface="微软雅黑" panose="020B0503020204020204" pitchFamily="34" charset="-122"/>
              </a:rPr>
              <a:t>，具体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1"/>
          <a:stretch>
            <a:fillRect/>
          </a:stretch>
        </p:blipFill>
        <p:spPr>
          <a:xfrm>
            <a:off x="4583038" y="4044673"/>
            <a:ext cx="4430832" cy="219343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118353" y="3075851"/>
            <a:ext cx="4937293"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任务：管理物化视图</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3.7</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
          <p:cNvSpPr txBox="1"/>
          <p:nvPr/>
        </p:nvSpPr>
        <p:spPr>
          <a:xfrm>
            <a:off x="982638" y="1115227"/>
            <a:ext cx="10081120" cy="874407"/>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物化视图是</a:t>
            </a:r>
            <a:r>
              <a:rPr lang="en-US" altLang="zh-CN" sz="1800" dirty="0">
                <a:solidFill>
                  <a:srgbClr val="595959"/>
                </a:solidFill>
                <a:latin typeface="微软雅黑" panose="020B0503020204020204" pitchFamily="34" charset="-122"/>
                <a:ea typeface="微软雅黑" panose="020B0503020204020204" pitchFamily="34" charset="-122"/>
              </a:rPr>
              <a:t>Hive 3.0</a:t>
            </a:r>
            <a:r>
              <a:rPr lang="zh-CN" altLang="en-US" sz="1800" dirty="0">
                <a:solidFill>
                  <a:srgbClr val="595959"/>
                </a:solidFill>
                <a:latin typeface="微软雅黑" panose="020B0503020204020204" pitchFamily="34" charset="-122"/>
                <a:ea typeface="微软雅黑" panose="020B0503020204020204" pitchFamily="34" charset="-122"/>
              </a:rPr>
              <a:t>新增的一种</a:t>
            </a:r>
            <a:r>
              <a:rPr lang="zh-CN" altLang="en-US" sz="1800" dirty="0">
                <a:solidFill>
                  <a:srgbClr val="1369B2"/>
                </a:solidFill>
                <a:latin typeface="微软雅黑" panose="020B0503020204020204" pitchFamily="34" charset="-122"/>
                <a:ea typeface="微软雅黑" panose="020B0503020204020204" pitchFamily="34" charset="-122"/>
              </a:rPr>
              <a:t>持久化存储查询结果</a:t>
            </a:r>
            <a:r>
              <a:rPr lang="zh-CN" altLang="en-US" sz="1800" dirty="0">
                <a:solidFill>
                  <a:srgbClr val="595959"/>
                </a:solidFill>
                <a:latin typeface="微软雅黑" panose="020B0503020204020204" pitchFamily="34" charset="-122"/>
                <a:ea typeface="微软雅黑" panose="020B0503020204020204" pitchFamily="34" charset="-122"/>
              </a:rPr>
              <a:t>的特殊视图。与视图相比，物化视图的主要区别体现在以下两方面。</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原创设计师QQ598969553          _3"/>
          <p:cNvSpPr/>
          <p:nvPr/>
        </p:nvSpPr>
        <p:spPr>
          <a:xfrm>
            <a:off x="1159963" y="2586125"/>
            <a:ext cx="4590415" cy="359855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9" name="原创设计师QQ598969553          _4"/>
          <p:cNvSpPr/>
          <p:nvPr/>
        </p:nvSpPr>
        <p:spPr>
          <a:xfrm>
            <a:off x="1307123" y="3437642"/>
            <a:ext cx="4295775" cy="189551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342900" indent="-342900">
              <a:lnSpc>
                <a:spcPct val="150000"/>
              </a:lnSpc>
              <a:buAutoNum type="arabicPeriod"/>
            </a:pPr>
            <a:r>
              <a:rPr lang="zh-CN" altLang="en-US" sz="1600" dirty="0">
                <a:solidFill>
                  <a:srgbClr val="595959"/>
                </a:solidFill>
                <a:latin typeface="微软雅黑" panose="020B0503020204020204" pitchFamily="34" charset="-122"/>
                <a:ea typeface="微软雅黑" panose="020B0503020204020204" pitchFamily="34" charset="-122"/>
                <a:sym typeface="+mn-lt"/>
              </a:rPr>
              <a:t>视图仅在</a:t>
            </a:r>
            <a:r>
              <a:rPr lang="zh-CN" altLang="en-US" sz="1600" dirty="0">
                <a:solidFill>
                  <a:srgbClr val="1369B2"/>
                </a:solidFill>
                <a:latin typeface="微软雅黑" panose="020B0503020204020204" pitchFamily="34" charset="-122"/>
                <a:ea typeface="微软雅黑" panose="020B0503020204020204" pitchFamily="34" charset="-122"/>
                <a:sym typeface="+mn-lt"/>
              </a:rPr>
              <a:t>元数据</a:t>
            </a:r>
            <a:r>
              <a:rPr lang="zh-CN" altLang="en-US" sz="1600" dirty="0">
                <a:solidFill>
                  <a:srgbClr val="595959"/>
                </a:solidFill>
                <a:latin typeface="微软雅黑" panose="020B0503020204020204" pitchFamily="34" charset="-122"/>
                <a:ea typeface="微软雅黑" panose="020B0503020204020204" pitchFamily="34" charset="-122"/>
                <a:sym typeface="+mn-lt"/>
              </a:rPr>
              <a:t>中保存查询语句，</a:t>
            </a:r>
            <a:r>
              <a:rPr lang="zh-CN" altLang="en-US" sz="1600" dirty="0">
                <a:solidFill>
                  <a:srgbClr val="1369B2"/>
                </a:solidFill>
                <a:latin typeface="微软雅黑" panose="020B0503020204020204" pitchFamily="34" charset="-122"/>
                <a:ea typeface="微软雅黑" panose="020B0503020204020204" pitchFamily="34" charset="-122"/>
                <a:sym typeface="+mn-lt"/>
              </a:rPr>
              <a:t>不存储实际数据</a:t>
            </a:r>
            <a:r>
              <a:rPr lang="zh-CN" altLang="en-US" sz="1600" dirty="0">
                <a:solidFill>
                  <a:srgbClr val="595959"/>
                </a:solidFill>
                <a:latin typeface="微软雅黑" panose="020B0503020204020204" pitchFamily="34" charset="-122"/>
                <a:ea typeface="微软雅黑" panose="020B0503020204020204" pitchFamily="34" charset="-122"/>
                <a:sym typeface="+mn-lt"/>
              </a:rPr>
              <a:t>。</a:t>
            </a:r>
            <a:endParaRPr lang="en-US" altLang="zh-CN" sz="1600" dirty="0">
              <a:solidFill>
                <a:srgbClr val="595959"/>
              </a:solidFill>
              <a:latin typeface="微软雅黑" panose="020B0503020204020204" pitchFamily="34" charset="-122"/>
              <a:ea typeface="微软雅黑" panose="020B0503020204020204" pitchFamily="34" charset="-122"/>
              <a:sym typeface="+mn-lt"/>
            </a:endParaRPr>
          </a:p>
          <a:p>
            <a:pPr marL="342900" indent="-342900">
              <a:lnSpc>
                <a:spcPct val="150000"/>
              </a:lnSpc>
              <a:buAutoNum type="arabicPeriod"/>
            </a:pPr>
            <a:r>
              <a:rPr lang="zh-CN" altLang="en-US" sz="1600" dirty="0">
                <a:solidFill>
                  <a:srgbClr val="595959"/>
                </a:solidFill>
                <a:latin typeface="微软雅黑" panose="020B0503020204020204" pitchFamily="34" charset="-122"/>
                <a:ea typeface="微软雅黑" panose="020B0503020204020204" pitchFamily="34" charset="-122"/>
                <a:sym typeface="+mn-lt"/>
              </a:rPr>
              <a:t>物化视图不仅在元数据中</a:t>
            </a:r>
            <a:r>
              <a:rPr lang="zh-CN" altLang="en-US" sz="1600" dirty="0">
                <a:solidFill>
                  <a:srgbClr val="1369B2"/>
                </a:solidFill>
                <a:latin typeface="微软雅黑" panose="020B0503020204020204" pitchFamily="34" charset="-122"/>
                <a:ea typeface="微软雅黑" panose="020B0503020204020204" pitchFamily="34" charset="-122"/>
                <a:sym typeface="+mn-lt"/>
              </a:rPr>
              <a:t>保存查询语句</a:t>
            </a:r>
            <a:r>
              <a:rPr lang="zh-CN" altLang="en-US" sz="1600" dirty="0">
                <a:solidFill>
                  <a:srgbClr val="595959"/>
                </a:solidFill>
                <a:latin typeface="微软雅黑" panose="020B0503020204020204" pitchFamily="34" charset="-122"/>
                <a:ea typeface="微软雅黑" panose="020B0503020204020204" pitchFamily="34" charset="-122"/>
                <a:sym typeface="+mn-lt"/>
              </a:rPr>
              <a:t>，还会将查询结果保存为</a:t>
            </a:r>
            <a:r>
              <a:rPr lang="zh-CN" altLang="en-US" sz="1600" dirty="0">
                <a:solidFill>
                  <a:srgbClr val="1369B2"/>
                </a:solidFill>
                <a:latin typeface="微软雅黑" panose="020B0503020204020204" pitchFamily="34" charset="-122"/>
                <a:ea typeface="微软雅黑" panose="020B0503020204020204" pitchFamily="34" charset="-122"/>
                <a:sym typeface="+mn-lt"/>
              </a:rPr>
              <a:t>实际数据文件</a:t>
            </a:r>
            <a:r>
              <a:rPr lang="zh-CN" altLang="en-US" sz="1600" dirty="0">
                <a:solidFill>
                  <a:srgbClr val="595959"/>
                </a:solidFill>
                <a:latin typeface="微软雅黑" panose="020B0503020204020204" pitchFamily="34" charset="-122"/>
                <a:ea typeface="微软雅黑" panose="020B0503020204020204" pitchFamily="34" charset="-122"/>
                <a:sym typeface="+mn-lt"/>
              </a:rPr>
              <a:t>，因此会额外占用存储空间。</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0" name="原创设计师QQ598969553          _5"/>
          <p:cNvSpPr/>
          <p:nvPr/>
        </p:nvSpPr>
        <p:spPr>
          <a:xfrm>
            <a:off x="6648268" y="2542311"/>
            <a:ext cx="4590415" cy="3642370"/>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1" name="原创设计师QQ598969553          _6"/>
          <p:cNvSpPr/>
          <p:nvPr/>
        </p:nvSpPr>
        <p:spPr>
          <a:xfrm>
            <a:off x="1815254" y="2352139"/>
            <a:ext cx="3279515"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100000"/>
              </a:lnSpc>
            </a:pPr>
            <a:r>
              <a:rPr lang="zh-CN" altLang="en-US" sz="1800" b="1" dirty="0">
                <a:solidFill>
                  <a:schemeClr val="bg1"/>
                </a:solidFill>
                <a:latin typeface="微软雅黑" panose="020B0503020204020204" pitchFamily="34" charset="-122"/>
                <a:ea typeface="微软雅黑" panose="020B0503020204020204" pitchFamily="34" charset="-122"/>
                <a:cs typeface="+mn-ea"/>
                <a:sym typeface="+mn-lt"/>
              </a:rPr>
              <a:t>数据存储</a:t>
            </a:r>
            <a:endParaRPr lang="zh-CN" altLang="en-US" sz="1800" dirty="0">
              <a:solidFill>
                <a:schemeClr val="bg1"/>
              </a:solidFill>
              <a:cs typeface="+mn-ea"/>
              <a:sym typeface="+mn-lt"/>
            </a:endParaRPr>
          </a:p>
        </p:txBody>
      </p:sp>
      <p:sp>
        <p:nvSpPr>
          <p:cNvPr id="12" name="原创设计师QQ598969553          _8"/>
          <p:cNvSpPr/>
          <p:nvPr/>
        </p:nvSpPr>
        <p:spPr>
          <a:xfrm>
            <a:off x="7303559" y="2349674"/>
            <a:ext cx="3279515"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266700">
              <a:lnSpc>
                <a:spcPct val="100000"/>
              </a:lnSpc>
              <a:spcBef>
                <a:spcPct val="0"/>
              </a:spcBef>
              <a:spcAft>
                <a:spcPct val="35000"/>
              </a:spcAft>
            </a:pPr>
            <a:r>
              <a:rPr lang="zh-CN" altLang="en-US" sz="1800" b="1" dirty="0">
                <a:solidFill>
                  <a:schemeClr val="bg1"/>
                </a:solidFill>
                <a:latin typeface="微软雅黑" panose="020B0503020204020204" pitchFamily="34" charset="-122"/>
                <a:ea typeface="微软雅黑" panose="020B0503020204020204" pitchFamily="34" charset="-122"/>
                <a:cs typeface="+mn-ea"/>
                <a:sym typeface="+mn-lt"/>
              </a:rPr>
              <a:t>列式存储</a:t>
            </a:r>
            <a:endParaRPr lang="zh-CN" altLang="en-US" sz="1800" dirty="0">
              <a:solidFill>
                <a:srgbClr val="FFFFFF"/>
              </a:solidFill>
              <a:latin typeface="Lato Light"/>
              <a:cs typeface="Lato Light"/>
              <a:sym typeface="+mn-lt"/>
            </a:endParaRPr>
          </a:p>
        </p:txBody>
      </p:sp>
      <p:sp>
        <p:nvSpPr>
          <p:cNvPr id="13" name="原创设计师QQ598969553          _4"/>
          <p:cNvSpPr/>
          <p:nvPr/>
        </p:nvSpPr>
        <p:spPr>
          <a:xfrm>
            <a:off x="6800033" y="2811835"/>
            <a:ext cx="4438650" cy="3372846"/>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en-US" sz="1600" dirty="0">
                <a:solidFill>
                  <a:srgbClr val="595959"/>
                </a:solidFill>
                <a:latin typeface="微软雅黑" panose="020B0503020204020204" pitchFamily="34" charset="-122"/>
                <a:ea typeface="微软雅黑" panose="020B0503020204020204" pitchFamily="34" charset="-122"/>
                <a:sym typeface="+mn-lt"/>
              </a:rPr>
              <a:t>1.视图在创建时并不会执行查询语句，但每次查询时会重新执行查询语句。</a:t>
            </a:r>
            <a:endParaRPr lang="zh-CN" altLang="en-US" sz="1600" dirty="0">
              <a:solidFill>
                <a:srgbClr val="595959"/>
              </a:solidFill>
              <a:latin typeface="微软雅黑" panose="020B0503020204020204" pitchFamily="34" charset="-122"/>
              <a:ea typeface="微软雅黑" panose="020B0503020204020204" pitchFamily="34" charset="-122"/>
              <a:sym typeface="+mn-lt"/>
            </a:endParaRPr>
          </a:p>
          <a:p>
            <a:pPr marL="285750" indent="-285750">
              <a:lnSpc>
                <a:spcPct val="150000"/>
              </a:lnSpc>
              <a:buFont typeface="Wingdings" panose="05000000000000000000" pitchFamily="2" charset="2"/>
              <a:buChar char="l"/>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a:solidFill>
                  <a:srgbClr val="595959"/>
                </a:solidFill>
                <a:latin typeface="微软雅黑" panose="020B0503020204020204" pitchFamily="34" charset="-122"/>
                <a:ea typeface="微软雅黑" panose="020B0503020204020204" pitchFamily="34" charset="-122"/>
                <a:cs typeface="+mn-ea"/>
                <a:sym typeface="+mn-lt"/>
              </a:rPr>
              <a:t>优点是可以</a:t>
            </a:r>
            <a:r>
              <a:rPr lang="zh-CN" altLang="en-US" sz="1600" dirty="0">
                <a:solidFill>
                  <a:srgbClr val="1369B2"/>
                </a:solidFill>
                <a:latin typeface="微软雅黑" panose="020B0503020204020204" pitchFamily="34" charset="-122"/>
                <a:ea typeface="微软雅黑" panose="020B0503020204020204" pitchFamily="34" charset="-122"/>
                <a:cs typeface="+mn-ea"/>
                <a:sym typeface="+mn-lt"/>
              </a:rPr>
              <a:t>实时反映所引用表的数据变化</a:t>
            </a:r>
            <a:r>
              <a:rPr lang="zh-CN" altLang="en-US" sz="1600" dirty="0">
                <a:solidFill>
                  <a:srgbClr val="595959"/>
                </a:solidFill>
                <a:latin typeface="微软雅黑" panose="020B0503020204020204" pitchFamily="34" charset="-122"/>
                <a:ea typeface="微软雅黑" panose="020B0503020204020204" pitchFamily="34" charset="-122"/>
                <a:sym typeface="+mn-lt"/>
              </a:rPr>
              <a:t>。</a:t>
            </a:r>
            <a:endParaRPr lang="zh-CN" altLang="en-US" sz="1600" dirty="0">
              <a:solidFill>
                <a:srgbClr val="595959"/>
              </a:solidFill>
              <a:latin typeface="微软雅黑" panose="020B0503020204020204" pitchFamily="34" charset="-122"/>
              <a:ea typeface="微软雅黑" panose="020B0503020204020204" pitchFamily="34" charset="-122"/>
              <a:sym typeface="+mn-lt"/>
            </a:endParaRPr>
          </a:p>
          <a:p>
            <a:pPr marL="285750" indent="-285750">
              <a:lnSpc>
                <a:spcPct val="150000"/>
              </a:lnSpc>
              <a:buFont typeface="Wingdings" panose="05000000000000000000" pitchFamily="2" charset="2"/>
              <a:buChar char="l"/>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a:solidFill>
                  <a:srgbClr val="595959"/>
                </a:solidFill>
                <a:latin typeface="微软雅黑" panose="020B0503020204020204" pitchFamily="34" charset="-122"/>
                <a:ea typeface="微软雅黑" panose="020B0503020204020204" pitchFamily="34" charset="-122"/>
                <a:sym typeface="+mn-lt"/>
              </a:rPr>
              <a:t>缺点是增加</a:t>
            </a:r>
            <a:r>
              <a:rPr lang="zh-CN" altLang="en-US" sz="1600" dirty="0">
                <a:solidFill>
                  <a:srgbClr val="1369B2"/>
                </a:solidFill>
                <a:latin typeface="微软雅黑" panose="020B0503020204020204" pitchFamily="34" charset="-122"/>
                <a:ea typeface="微软雅黑" panose="020B0503020204020204" pitchFamily="34" charset="-122"/>
                <a:sym typeface="+mn-lt"/>
              </a:rPr>
              <a:t>计算开销</a:t>
            </a:r>
            <a:r>
              <a:rPr lang="zh-CN" altLang="en-US" sz="1600" dirty="0">
                <a:solidFill>
                  <a:srgbClr val="595959"/>
                </a:solidFill>
                <a:latin typeface="微软雅黑" panose="020B0503020204020204" pitchFamily="34" charset="-122"/>
                <a:ea typeface="微软雅黑" panose="020B0503020204020204" pitchFamily="34" charset="-122"/>
                <a:sym typeface="+mn-lt"/>
              </a:rPr>
              <a:t>。</a:t>
            </a:r>
            <a:endParaRPr lang="en-US" altLang="zh-CN" sz="1600" dirty="0">
              <a:solidFill>
                <a:srgbClr val="595959"/>
              </a:solidFill>
              <a:latin typeface="微软雅黑" panose="020B0503020204020204" pitchFamily="34" charset="-122"/>
              <a:ea typeface="微软雅黑" panose="020B0503020204020204" pitchFamily="34" charset="-122"/>
              <a:sym typeface="+mn-lt"/>
            </a:endParaRPr>
          </a:p>
          <a:p>
            <a:pPr>
              <a:lnSpc>
                <a:spcPct val="150000"/>
              </a:lnSpc>
            </a:pPr>
            <a:r>
              <a:rPr lang="en-US" altLang="zh-CN" sz="1600" dirty="0">
                <a:solidFill>
                  <a:srgbClr val="595959"/>
                </a:solidFill>
                <a:latin typeface="微软雅黑" panose="020B0503020204020204" pitchFamily="34" charset="-122"/>
                <a:ea typeface="微软雅黑" panose="020B0503020204020204" pitchFamily="34" charset="-122"/>
                <a:sym typeface="+mn-lt"/>
              </a:rPr>
              <a:t>2.</a:t>
            </a:r>
            <a:r>
              <a:rPr lang="zh-CN" altLang="en-US" sz="1600" dirty="0">
                <a:solidFill>
                  <a:srgbClr val="595959"/>
                </a:solidFill>
                <a:latin typeface="微软雅黑" panose="020B0503020204020204" pitchFamily="34" charset="-122"/>
                <a:ea typeface="微软雅黑" panose="020B0503020204020204" pitchFamily="34" charset="-122"/>
                <a:sym typeface="+mn-lt"/>
              </a:rPr>
              <a:t>物化视图在创建时执行一次查询语句，并将查询结果存储起来，后续查询可直接读取已存储的数据。</a:t>
            </a:r>
            <a:endParaRPr lang="en-US" altLang="zh-CN" sz="1600" dirty="0">
              <a:solidFill>
                <a:srgbClr val="595959"/>
              </a:solidFill>
              <a:latin typeface="微软雅黑" panose="020B0503020204020204" pitchFamily="34" charset="-122"/>
              <a:ea typeface="微软雅黑" panose="020B0503020204020204" pitchFamily="34" charset="-122"/>
              <a:sym typeface="+mn-lt"/>
            </a:endParaRPr>
          </a:p>
          <a:p>
            <a:pPr marL="285750" indent="-285750">
              <a:lnSpc>
                <a:spcPct val="150000"/>
              </a:lnSpc>
              <a:buFont typeface="Wingdings" panose="05000000000000000000" pitchFamily="2" charset="2"/>
              <a:buChar char="l"/>
            </a:pPr>
            <a:r>
              <a:rPr lang="zh-CN" altLang="en-US" sz="1600" dirty="0">
                <a:solidFill>
                  <a:srgbClr val="595959"/>
                </a:solidFill>
                <a:latin typeface="微软雅黑" panose="020B0503020204020204" pitchFamily="34" charset="-122"/>
                <a:ea typeface="微软雅黑" panose="020B0503020204020204" pitchFamily="34" charset="-122"/>
                <a:sym typeface="+mn-lt"/>
              </a:rPr>
              <a:t>优点是</a:t>
            </a:r>
            <a:r>
              <a:rPr lang="zh-CN" altLang="en-US" sz="1600" dirty="0">
                <a:solidFill>
                  <a:srgbClr val="1369B2"/>
                </a:solidFill>
                <a:latin typeface="微软雅黑" panose="020B0503020204020204" pitchFamily="34" charset="-122"/>
                <a:ea typeface="微软雅黑" panose="020B0503020204020204" pitchFamily="34" charset="-122"/>
                <a:sym typeface="+mn-lt"/>
              </a:rPr>
              <a:t>避免重复计算</a:t>
            </a:r>
            <a:r>
              <a:rPr lang="zh-CN" altLang="en-US" sz="1600" dirty="0">
                <a:solidFill>
                  <a:srgbClr val="595959"/>
                </a:solidFill>
                <a:latin typeface="微软雅黑" panose="020B0503020204020204" pitchFamily="34" charset="-122"/>
                <a:ea typeface="微软雅黑" panose="020B0503020204020204" pitchFamily="34" charset="-122"/>
                <a:sym typeface="+mn-lt"/>
              </a:rPr>
              <a:t>，显著提升查询性能。</a:t>
            </a:r>
            <a:endParaRPr lang="en-US" altLang="zh-CN" sz="1600" dirty="0">
              <a:solidFill>
                <a:srgbClr val="595959"/>
              </a:solidFill>
              <a:latin typeface="微软雅黑" panose="020B0503020204020204" pitchFamily="34" charset="-122"/>
              <a:ea typeface="微软雅黑" panose="020B0503020204020204" pitchFamily="34" charset="-122"/>
              <a:sym typeface="+mn-lt"/>
            </a:endParaRPr>
          </a:p>
          <a:p>
            <a:pPr marL="285750" indent="-285750">
              <a:lnSpc>
                <a:spcPct val="150000"/>
              </a:lnSpc>
              <a:buFont typeface="Wingdings" panose="05000000000000000000" pitchFamily="2" charset="2"/>
              <a:buChar char="l"/>
            </a:pPr>
            <a:r>
              <a:rPr lang="zh-CN" altLang="en-US" sz="1600" dirty="0">
                <a:solidFill>
                  <a:srgbClr val="595959"/>
                </a:solidFill>
                <a:latin typeface="微软雅黑" panose="020B0503020204020204" pitchFamily="34" charset="-122"/>
                <a:ea typeface="微软雅黑" panose="020B0503020204020204" pitchFamily="34" charset="-122"/>
                <a:sym typeface="+mn-lt"/>
              </a:rPr>
              <a:t>缺点是数据需要刷新才能保持最新。</a:t>
            </a:r>
            <a:endParaRPr lang="zh-CN" altLang="en-US" sz="1600" dirty="0">
              <a:solidFill>
                <a:srgbClr val="595959"/>
              </a:solidFill>
              <a:latin typeface="微软雅黑" panose="020B0503020204020204" pitchFamily="34" charset="-122"/>
              <a:ea typeface="微软雅黑" panose="020B0503020204020204" pitchFamily="34" charset="-122"/>
              <a:sym typeface="+mn-lt"/>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任务：管理物化视图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熟悉物化视图操作，能够使用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物化视图的创建</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1773611"/>
            <a:ext cx="5771839"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在数据分析中，经常会遇到计算复杂、执行耗时的查询，例如跨多张大表的连接或大规模</a:t>
            </a:r>
            <a:r>
              <a:rPr lang="zh-CN" altLang="en-US" sz="2000" dirty="0">
                <a:solidFill>
                  <a:srgbClr val="1369B2"/>
                </a:solidFill>
                <a:latin typeface="微软雅黑" panose="020B0503020204020204" pitchFamily="34" charset="-122"/>
                <a:ea typeface="微软雅黑" panose="020B0503020204020204" pitchFamily="34" charset="-122"/>
              </a:rPr>
              <a:t>分组聚合</a:t>
            </a:r>
            <a:r>
              <a:rPr lang="zh-CN" altLang="en-US" sz="2000" dirty="0">
                <a:solidFill>
                  <a:srgbClr val="595959"/>
                </a:solidFill>
                <a:latin typeface="微软雅黑" panose="020B0503020204020204" pitchFamily="34" charset="-122"/>
                <a:ea typeface="微软雅黑" panose="020B0503020204020204" pitchFamily="34" charset="-122"/>
              </a:rPr>
              <a:t>。如果每次查询都从</a:t>
            </a:r>
            <a:r>
              <a:rPr lang="zh-CN" altLang="en-US" sz="2000" dirty="0">
                <a:solidFill>
                  <a:srgbClr val="1369B2"/>
                </a:solidFill>
                <a:latin typeface="微软雅黑" panose="020B0503020204020204" pitchFamily="34" charset="-122"/>
                <a:ea typeface="微软雅黑" panose="020B0503020204020204" pitchFamily="34" charset="-122"/>
              </a:rPr>
              <a:t>原始表开始全量计算</a:t>
            </a:r>
            <a:r>
              <a:rPr lang="zh-CN" altLang="en-US" sz="2000" dirty="0">
                <a:solidFill>
                  <a:srgbClr val="595959"/>
                </a:solidFill>
                <a:latin typeface="微软雅黑" panose="020B0503020204020204" pitchFamily="34" charset="-122"/>
                <a:ea typeface="微软雅黑" panose="020B0503020204020204" pitchFamily="34" charset="-122"/>
              </a:rPr>
              <a:t>，不仅会消耗大量资源，还会显著增加延迟。通过创建物化视图，可以将这些复杂查询的结果持久化存储，后续查询时直接复用即可，而无需重复计算底层数据。这样既能大幅提升查询性能，也能有效减轻计算引擎的负载。</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8"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590" y="773081"/>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834884" y="1629594"/>
            <a:ext cx="6168066" cy="3960441"/>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982638" y="1230306"/>
            <a:ext cx="793728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中</a:t>
            </a:r>
            <a:r>
              <a:rPr lang="zh-CN" altLang="en-US" sz="2000" dirty="0">
                <a:solidFill>
                  <a:srgbClr val="1369B2"/>
                </a:solidFill>
              </a:rPr>
              <a:t>创建物化视图</a:t>
            </a:r>
            <a:r>
              <a:rPr lang="zh-CN" altLang="en-US" sz="2000" dirty="0">
                <a:solidFill>
                  <a:srgbClr val="595959"/>
                </a:solidFill>
              </a:rPr>
              <a:t>的语法格式如下。</a:t>
            </a:r>
            <a:endParaRPr lang="zh-CN" altLang="en-US" sz="2000" dirty="0">
              <a:solidFill>
                <a:srgbClr val="595959"/>
              </a:solidFill>
            </a:endParaRPr>
          </a:p>
        </p:txBody>
      </p:sp>
      <p:pic>
        <p:nvPicPr>
          <p:cNvPr id="13" name="图片 12"/>
          <p:cNvPicPr>
            <a:picLocks noChangeAspect="1"/>
          </p:cNvPicPr>
          <p:nvPr/>
        </p:nvPicPr>
        <p:blipFill>
          <a:blip r:embed="rId1"/>
          <a:stretch>
            <a:fillRect/>
          </a:stretch>
        </p:blipFill>
        <p:spPr>
          <a:xfrm>
            <a:off x="6897484" y="2288605"/>
            <a:ext cx="3662218" cy="3936884"/>
          </a:xfrm>
          <a:prstGeom prst="rect">
            <a:avLst/>
          </a:prstGeom>
        </p:spPr>
      </p:pic>
      <p:sp>
        <p:nvSpPr>
          <p:cNvPr id="14" name="原创设计师QQ598969553          _3"/>
          <p:cNvSpPr/>
          <p:nvPr/>
        </p:nvSpPr>
        <p:spPr>
          <a:xfrm>
            <a:off x="2719149" y="3483560"/>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5" name="原创设计师QQ598969553          _6"/>
          <p:cNvSpPr/>
          <p:nvPr/>
        </p:nvSpPr>
        <p:spPr>
          <a:xfrm>
            <a:off x="3283635" y="3258195"/>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6" name="原创设计师QQ598969553          _7"/>
          <p:cNvSpPr txBox="1"/>
          <p:nvPr/>
        </p:nvSpPr>
        <p:spPr>
          <a:xfrm>
            <a:off x="3471265" y="3308026"/>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7"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3747049" y="4160954"/>
            <a:ext cx="689444" cy="689444"/>
          </a:xfrm>
          <a:prstGeom prst="rect">
            <a:avLst/>
          </a:prstGeom>
        </p:spPr>
      </p:pic>
      <p:pic>
        <p:nvPicPr>
          <p:cNvPr id="18" name="对象 5"/>
          <p:cNvPicPr>
            <a:picLocks noChangeAspect="1"/>
          </p:cNvPicPr>
          <p:nvPr/>
        </p:nvPicPr>
        <p:blipFill>
          <a:blip r:embed="rId4"/>
          <a:stretch>
            <a:fillRect/>
          </a:stretch>
        </p:blipFill>
        <p:spPr>
          <a:xfrm>
            <a:off x="3401481" y="3645211"/>
            <a:ext cx="1076138" cy="691624"/>
          </a:xfrm>
        </p:spPr>
      </p:pic>
      <p:pic>
        <p:nvPicPr>
          <p:cNvPr id="19" name="对象 5"/>
          <p:cNvPicPr>
            <a:picLocks noChangeAspect="1"/>
          </p:cNvPicPr>
          <p:nvPr/>
        </p:nvPicPr>
        <p:blipFill>
          <a:blip r:embed="rId5"/>
          <a:stretch>
            <a:fillRect/>
          </a:stretch>
        </p:blipFill>
        <p:spPr>
          <a:xfrm>
            <a:off x="2969746" y="3645211"/>
            <a:ext cx="1939607" cy="706935"/>
          </a:xfrm>
        </p:spPr>
      </p:pic>
      <p:pic>
        <p:nvPicPr>
          <p:cNvPr id="20" name="对象 6"/>
          <p:cNvPicPr>
            <a:picLocks noChangeAspect="1"/>
          </p:cNvPicPr>
          <p:nvPr/>
        </p:nvPicPr>
        <p:blipFill>
          <a:blip r:embed="rId6"/>
          <a:stretch>
            <a:fillRect/>
          </a:stretch>
        </p:blipFill>
        <p:spPr>
          <a:xfrm>
            <a:off x="3474114" y="3744207"/>
            <a:ext cx="930870" cy="576847"/>
          </a:xfrm>
        </p:spPr>
      </p:pic>
      <p:pic>
        <p:nvPicPr>
          <p:cNvPr id="21" name="对象 2">
            <a:hlinkClick r:id="" action="ppaction://ole?verb=0"/>
          </p:cNvPr>
          <p:cNvPicPr>
            <a:picLocks noChangeAspect="1"/>
          </p:cNvPicPr>
          <p:nvPr/>
        </p:nvPicPr>
        <p:blipFill>
          <a:blip r:embed="rId7"/>
          <a:stretch>
            <a:fillRect/>
          </a:stretch>
        </p:blipFill>
        <p:spPr>
          <a:xfrm>
            <a:off x="3222065" y="3664320"/>
            <a:ext cx="1335103" cy="623648"/>
          </a:xfrm>
        </p:spPr>
      </p:pic>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对象 2">
            <a:hlinkClick r:id="" action="ppaction://ole?verb=0"/>
          </p:cNvPr>
          <p:cNvGraphicFramePr>
            <a:graphicFrameLocks noChangeAspect="1"/>
          </p:cNvGraphicFramePr>
          <p:nvPr/>
        </p:nvGraphicFramePr>
        <p:xfrm>
          <a:off x="3232900" y="3623718"/>
          <a:ext cx="1485807" cy="708379"/>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352550" imgH="638175" progId="Package">
                  <p:embed/>
                </p:oleObj>
              </mc:Choice>
              <mc:Fallback>
                <p:oleObj name="包装程序外壳对象" showAsIcon="1" r:id="rId8" imgW="1352550" imgH="638175" progId="Package">
                  <p:embed/>
                  <p:pic>
                    <p:nvPicPr>
                      <p:cNvPr id="0" name="对象 2">
                        <a:hlinkClick r:id="" action="ppaction://ole?verb=0"/>
                      </p:cNvPr>
                      <p:cNvPicPr/>
                      <p:nvPr/>
                    </p:nvPicPr>
                    <p:blipFill>
                      <a:blip r:embed="rId9"/>
                      <a:stretch>
                        <a:fillRect/>
                      </a:stretch>
                    </p:blipFill>
                    <p:spPr>
                      <a:xfrm>
                        <a:off x="3232900" y="3623718"/>
                        <a:ext cx="1485807" cy="708379"/>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21476" y="1125538"/>
            <a:ext cx="10347460"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接下来，演示如何在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default</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数据库中创建物化视图</a:t>
            </a: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mv_daily_product_sales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，具体</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1054647" y="2277665"/>
            <a:ext cx="9793088" cy="4270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342678" y="2349674"/>
            <a:ext cx="8208912" cy="419839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MATERIALIZED VIEW IF NOT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mv_daily_product_sales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DISABLE REWRITE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COMMENT '</a:t>
            </a:r>
            <a:r>
              <a:rPr lang="zh-CN" altLang="en-US"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按天汇总不同商品的销售额</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PARTITIONED 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order_date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CLUSTERED 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TBLPROPERTIES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'creator' =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itcast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create_date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'2025-09-03'</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AS 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order_date,product_id,SUM</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(amount) AS revenue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orders GROUP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order_date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7529" y="1189422"/>
            <a:ext cx="1015869" cy="1016236"/>
          </a:xfrm>
          <a:prstGeom prst="rect">
            <a:avLst/>
          </a:prstGeom>
        </p:spPr>
      </p:pic>
      <p:sp>
        <p:nvSpPr>
          <p:cNvPr id="4" name="矩形 3"/>
          <p:cNvSpPr/>
          <p:nvPr/>
        </p:nvSpPr>
        <p:spPr>
          <a:xfrm>
            <a:off x="2434853" y="1399258"/>
            <a:ext cx="3300313"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 name="文本框 25"/>
          <p:cNvSpPr txBox="1"/>
          <p:nvPr/>
        </p:nvSpPr>
        <p:spPr>
          <a:xfrm>
            <a:off x="2566815" y="1535148"/>
            <a:ext cx="3024335"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启动或禁用查询重写机制</a:t>
            </a:r>
            <a:endParaRPr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p:cNvSpPr/>
          <p:nvPr/>
        </p:nvSpPr>
        <p:spPr>
          <a:xfrm>
            <a:off x="5848823" y="1399259"/>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 name="矩形 6"/>
          <p:cNvSpPr/>
          <p:nvPr/>
        </p:nvSpPr>
        <p:spPr>
          <a:xfrm>
            <a:off x="6053648" y="1399258"/>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 name="TextBox 7"/>
          <p:cNvSpPr txBox="1"/>
          <p:nvPr/>
        </p:nvSpPr>
        <p:spPr>
          <a:xfrm>
            <a:off x="1125900" y="2424211"/>
            <a:ext cx="10225889" cy="961289"/>
          </a:xfrm>
          <a:prstGeom prst="rect">
            <a:avLst/>
          </a:prstGeom>
          <a:noFill/>
        </p:spPr>
        <p:txBody>
          <a:bodyPr wrap="square" rtlCol="0">
            <a:spAutoFit/>
          </a:bodyPr>
          <a:lstStyle/>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sym typeface="+mn-ea"/>
              </a:rPr>
              <a:t>当物化视图创建完成后，用户也可以通过</a:t>
            </a:r>
            <a:r>
              <a:rPr lang="en-US" altLang="zh-CN" sz="2000" dirty="0">
                <a:solidFill>
                  <a:srgbClr val="595959"/>
                </a:solidFill>
                <a:latin typeface="微软雅黑" panose="020B0503020204020204" pitchFamily="34" charset="-122"/>
                <a:ea typeface="微软雅黑" panose="020B0503020204020204" pitchFamily="34" charset="-122"/>
                <a:sym typeface="+mn-ea"/>
              </a:rPr>
              <a:t>HiveQL</a:t>
            </a:r>
            <a:r>
              <a:rPr lang="zh-CN" altLang="en-US" sz="2000" dirty="0">
                <a:solidFill>
                  <a:srgbClr val="595959"/>
                </a:solidFill>
                <a:latin typeface="微软雅黑" panose="020B0503020204020204" pitchFamily="34" charset="-122"/>
                <a:ea typeface="微软雅黑" panose="020B0503020204020204" pitchFamily="34" charset="-122"/>
                <a:sym typeface="+mn-ea"/>
              </a:rPr>
              <a:t>语句对查询重写机制进行</a:t>
            </a:r>
            <a:r>
              <a:rPr lang="zh-CN" altLang="en-US" sz="2000" dirty="0">
                <a:solidFill>
                  <a:srgbClr val="1369B2"/>
                </a:solidFill>
                <a:latin typeface="微软雅黑" panose="020B0503020204020204" pitchFamily="34" charset="-122"/>
                <a:ea typeface="微软雅黑" panose="020B0503020204020204" pitchFamily="34" charset="-122"/>
                <a:sym typeface="+mn-ea"/>
              </a:rPr>
              <a:t>启动</a:t>
            </a:r>
            <a:r>
              <a:rPr lang="zh-CN" altLang="en-US" sz="2000" dirty="0">
                <a:solidFill>
                  <a:srgbClr val="595959"/>
                </a:solidFill>
                <a:latin typeface="微软雅黑" panose="020B0503020204020204" pitchFamily="34" charset="-122"/>
                <a:ea typeface="微软雅黑" panose="020B0503020204020204" pitchFamily="34" charset="-122"/>
                <a:sym typeface="+mn-ea"/>
              </a:rPr>
              <a:t>或</a:t>
            </a:r>
            <a:r>
              <a:rPr lang="zh-CN" altLang="en-US" sz="2000" dirty="0">
                <a:solidFill>
                  <a:srgbClr val="1369B2"/>
                </a:solidFill>
                <a:latin typeface="微软雅黑" panose="020B0503020204020204" pitchFamily="34" charset="-122"/>
                <a:ea typeface="微软雅黑" panose="020B0503020204020204" pitchFamily="34" charset="-122"/>
                <a:sym typeface="+mn-ea"/>
              </a:rPr>
              <a:t>禁用</a:t>
            </a:r>
            <a:r>
              <a:rPr lang="zh-CN" altLang="en-US" sz="2000" dirty="0">
                <a:solidFill>
                  <a:srgbClr val="595959"/>
                </a:solidFill>
                <a:latin typeface="微软雅黑" panose="020B0503020204020204" pitchFamily="34" charset="-122"/>
                <a:ea typeface="微软雅黑" panose="020B0503020204020204" pitchFamily="34" charset="-122"/>
                <a:sym typeface="+mn-ea"/>
              </a:rPr>
              <a:t>，具体语法格式如下</a:t>
            </a:r>
            <a:r>
              <a:rPr lang="zh-CN" altLang="en-US" sz="2000" dirty="0">
                <a:solidFill>
                  <a:srgbClr val="595959"/>
                </a:solidFill>
                <a:latin typeface="微软雅黑" panose="020B0503020204020204" pitchFamily="34" charset="-122"/>
                <a:ea typeface="微软雅黑" panose="020B0503020204020204" pitchFamily="34" charset="-122"/>
              </a:rPr>
              <a:t>。</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19" name="矩形 18"/>
          <p:cNvSpPr/>
          <p:nvPr/>
        </p:nvSpPr>
        <p:spPr>
          <a:xfrm>
            <a:off x="1198662" y="3739737"/>
            <a:ext cx="9793088" cy="15115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414692" y="4064148"/>
            <a:ext cx="856894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MATERIALIZED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materialized_view_name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ENABLE|DISABLE REWRITE;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创建物化视图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414692" y="4519458"/>
            <a:ext cx="936098"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a:off x="1414692" y="4825822"/>
            <a:ext cx="0" cy="60966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7"/>
          <p:cNvSpPr txBox="1"/>
          <p:nvPr/>
        </p:nvSpPr>
        <p:spPr>
          <a:xfrm>
            <a:off x="1322341" y="5486171"/>
            <a:ext cx="1244474"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表示启用查询重写机制</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5" name="矩形 14"/>
          <p:cNvSpPr/>
          <p:nvPr/>
        </p:nvSpPr>
        <p:spPr>
          <a:xfrm>
            <a:off x="1342689" y="5450647"/>
            <a:ext cx="1368141" cy="75307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矩形 15"/>
          <p:cNvSpPr/>
          <p:nvPr/>
        </p:nvSpPr>
        <p:spPr>
          <a:xfrm>
            <a:off x="2434853" y="4540185"/>
            <a:ext cx="936098"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7" name="文本框 7"/>
          <p:cNvSpPr txBox="1"/>
          <p:nvPr/>
        </p:nvSpPr>
        <p:spPr>
          <a:xfrm>
            <a:off x="2978514" y="5508907"/>
            <a:ext cx="1244474"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表示禁用查询重写机制</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2998862" y="5473383"/>
            <a:ext cx="1368141" cy="75307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2" name="直接箭头连接符 21"/>
          <p:cNvCxnSpPr/>
          <p:nvPr/>
        </p:nvCxnSpPr>
        <p:spPr>
          <a:xfrm>
            <a:off x="3370951" y="4825822"/>
            <a:ext cx="0" cy="60966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熟悉物化视图操作，能够使用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物化视图的查询</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21476" y="1125538"/>
            <a:ext cx="10347460"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用户可以直接使用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SHOW TABLES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语句获取指定数据库</a:t>
            </a:r>
            <a:r>
              <a:rPr lang="zh-CN" altLang="en-US" sz="2000">
                <a:solidFill>
                  <a:srgbClr val="595959"/>
                </a:solidFill>
                <a:latin typeface="微软雅黑" panose="020B0503020204020204" pitchFamily="34" charset="-122"/>
                <a:ea typeface="微软雅黑" panose="020B0503020204020204" pitchFamily="34" charset="-122"/>
                <a:cs typeface="+mn-ea"/>
                <a:sym typeface="+mn-lt"/>
              </a:rPr>
              <a:t>中的物化视</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图，但该语句的结果中同时包含</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表</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视图</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物化视图</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，不便于区分。为此，</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提供了</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SHOW MATERIALIZED VIEWS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命令，用于列出指定数据库中已创建的所有物化视图，并展示其名称、是否支持查询重写、维护模式以及是否支持增量重建的信息，其语法格式如下。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1054647" y="3362613"/>
            <a:ext cx="9793088" cy="13633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165190" y="3762974"/>
            <a:ext cx="8208912"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MATERIALIZED VIEWS [IN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[LIKE pattern];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701602"/>
            <a:ext cx="876613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5" y="1773379"/>
            <a:ext cx="7848441"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783125"/>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5" y="1773379"/>
            <a:ext cx="7974571"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接下来，演示如何查询</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a:t>
            </a:r>
            <a:r>
              <a:rPr lang="zh-CN" altLang="en-US" sz="1600" dirty="0">
                <a:solidFill>
                  <a:srgbClr val="1369B2"/>
                </a:solidFill>
                <a:latin typeface="微软雅黑" panose="020B0503020204020204" pitchFamily="34" charset="-122"/>
                <a:ea typeface="微软雅黑" panose="020B0503020204020204" pitchFamily="34" charset="-122"/>
              </a:rPr>
              <a:t>已创建的所有物化视图</a:t>
            </a:r>
            <a:r>
              <a:rPr lang="zh-CN" altLang="en-US" sz="1600" dirty="0">
                <a:solidFill>
                  <a:srgbClr val="595959"/>
                </a:solidFill>
                <a:latin typeface="微软雅黑" panose="020B0503020204020204" pitchFamily="34" charset="-122"/>
                <a:ea typeface="微软雅黑" panose="020B0503020204020204" pitchFamily="34" charset="-122"/>
              </a:rPr>
              <a:t>，具体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4645824"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MATERIALIZED VIEWS IN default;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585765"/>
            <a:ext cx="914501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上述命令执行完成后的效果如图。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查询物化视图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7" name="图片 16"/>
          <p:cNvPicPr>
            <a:picLocks noChangeAspect="1"/>
          </p:cNvPicPr>
          <p:nvPr/>
        </p:nvPicPr>
        <p:blipFill>
          <a:blip r:embed="rId1"/>
          <a:stretch>
            <a:fillRect/>
          </a:stretch>
        </p:blipFill>
        <p:spPr>
          <a:xfrm>
            <a:off x="3430910" y="4170288"/>
            <a:ext cx="6169101" cy="213982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熟悉物化视图操作，能够使用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维护物化视图的操作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2133650"/>
            <a:ext cx="6316660" cy="3240360"/>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523671"/>
            <a:ext cx="5544616"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物化视图</a:t>
            </a:r>
            <a:r>
              <a:rPr lang="zh-CN" altLang="en-US" sz="2000" dirty="0">
                <a:solidFill>
                  <a:srgbClr val="595959"/>
                </a:solidFill>
                <a:latin typeface="微软雅黑" panose="020B0503020204020204" pitchFamily="34" charset="-122"/>
                <a:ea typeface="微软雅黑" panose="020B0503020204020204" pitchFamily="34" charset="-122"/>
              </a:rPr>
              <a:t>通过</a:t>
            </a:r>
            <a:r>
              <a:rPr lang="zh-CN" altLang="en-US" sz="2000" dirty="0">
                <a:solidFill>
                  <a:srgbClr val="1369B2"/>
                </a:solidFill>
                <a:latin typeface="微软雅黑" panose="020B0503020204020204" pitchFamily="34" charset="-122"/>
                <a:ea typeface="微软雅黑" panose="020B0503020204020204" pitchFamily="34" charset="-122"/>
              </a:rPr>
              <a:t>持久化</a:t>
            </a:r>
            <a:r>
              <a:rPr lang="zh-CN" altLang="en-US" sz="2000" dirty="0">
                <a:solidFill>
                  <a:srgbClr val="595959"/>
                </a:solidFill>
                <a:latin typeface="微软雅黑" panose="020B0503020204020204" pitchFamily="34" charset="-122"/>
                <a:ea typeface="微软雅黑" panose="020B0503020204020204" pitchFamily="34" charset="-122"/>
              </a:rPr>
              <a:t>存储查询结果，大幅提升了复杂查询的性能。然而，物化视图并不是一劳永逸的，它所依赖的表往往会不断更新，如果不加以维护，物化视图中的数据就可能与</a:t>
            </a:r>
            <a:r>
              <a:rPr lang="zh-CN" altLang="en-US" sz="2000" dirty="0">
                <a:solidFill>
                  <a:srgbClr val="1369B2"/>
                </a:solidFill>
                <a:latin typeface="微软雅黑" panose="020B0503020204020204" pitchFamily="34" charset="-122"/>
                <a:ea typeface="微软雅黑" panose="020B0503020204020204" pitchFamily="34" charset="-122"/>
              </a:rPr>
              <a:t>真实业务数据</a:t>
            </a:r>
            <a:r>
              <a:rPr lang="zh-CN" altLang="en-US" sz="2000" dirty="0">
                <a:solidFill>
                  <a:srgbClr val="595959"/>
                </a:solidFill>
                <a:latin typeface="微软雅黑" panose="020B0503020204020204" pitchFamily="34" charset="-122"/>
                <a:ea typeface="微软雅黑" panose="020B0503020204020204" pitchFamily="34" charset="-122"/>
              </a:rPr>
              <a:t>不一致，进而影响查询结果的准确性。</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1701602"/>
            <a:ext cx="6316660" cy="4536504"/>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2023163"/>
            <a:ext cx="5544616" cy="378289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在维护物化视图时，用户既可以手动刷新，也可以结合定时查询实现周期性刷新。在刷新过程中，系统会优先判断物化视图是否支持</a:t>
            </a:r>
            <a:r>
              <a:rPr lang="zh-CN" altLang="en-US" sz="1800" dirty="0">
                <a:solidFill>
                  <a:srgbClr val="1369B2"/>
                </a:solidFill>
                <a:latin typeface="微软雅黑" panose="020B0503020204020204" pitchFamily="34" charset="-122"/>
                <a:ea typeface="微软雅黑" panose="020B0503020204020204" pitchFamily="34" charset="-122"/>
              </a:rPr>
              <a:t>增量重建</a:t>
            </a:r>
            <a:r>
              <a:rPr lang="zh-CN" altLang="en-US" sz="1800" dirty="0">
                <a:solidFill>
                  <a:srgbClr val="595959"/>
                </a:solidFill>
                <a:latin typeface="微软雅黑" panose="020B0503020204020204" pitchFamily="34" charset="-122"/>
                <a:ea typeface="微软雅黑" panose="020B0503020204020204" pitchFamily="34" charset="-122"/>
              </a:rPr>
              <a:t>。增量重建指仅读取自上次刷新以来引用表变更的数据，并将其合并到现有物化视图中；若条件不满足，则改为</a:t>
            </a:r>
            <a:r>
              <a:rPr lang="zh-CN" altLang="en-US" sz="1800" dirty="0">
                <a:solidFill>
                  <a:srgbClr val="1369B2"/>
                </a:solidFill>
                <a:latin typeface="微软雅黑" panose="020B0503020204020204" pitchFamily="34" charset="-122"/>
                <a:ea typeface="微软雅黑" panose="020B0503020204020204" pitchFamily="34" charset="-122"/>
              </a:rPr>
              <a:t>全量重建</a:t>
            </a:r>
            <a:r>
              <a:rPr lang="zh-CN" altLang="en-US" sz="1800" dirty="0">
                <a:solidFill>
                  <a:srgbClr val="595959"/>
                </a:solidFill>
                <a:latin typeface="微软雅黑" panose="020B0503020204020204" pitchFamily="34" charset="-122"/>
                <a:ea typeface="微软雅黑" panose="020B0503020204020204" pitchFamily="34" charset="-122"/>
              </a:rPr>
              <a:t>，即重新读取引用表的全部数据并重写物化视图。判断物化视图是否支持增量重建需要满足多个条件，包括引用表必须是事务表、物化视图通过</a:t>
            </a:r>
            <a:r>
              <a:rPr lang="en-US" altLang="zh-CN" sz="1800" dirty="0">
                <a:solidFill>
                  <a:srgbClr val="1369B2"/>
                </a:solidFill>
                <a:latin typeface="微软雅黑" panose="020B0503020204020204" pitchFamily="34" charset="-122"/>
                <a:ea typeface="微软雅黑" panose="020B0503020204020204" pitchFamily="34" charset="-122"/>
              </a:rPr>
              <a:t>transactional</a:t>
            </a:r>
            <a:r>
              <a:rPr lang="zh-CN" altLang="en-US" sz="1800" dirty="0">
                <a:solidFill>
                  <a:srgbClr val="595959"/>
                </a:solidFill>
                <a:latin typeface="微软雅黑" panose="020B0503020204020204" pitchFamily="34" charset="-122"/>
                <a:ea typeface="微软雅黑" panose="020B0503020204020204" pitchFamily="34" charset="-122"/>
              </a:rPr>
              <a:t>属性定义为支持事务等。</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21476" y="1118130"/>
            <a:ext cx="103474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手动刷新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周期性刷新物化视图数据</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的介绍如下</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a:t>
            </a:r>
            <a:endParaRPr lang="en-US" altLang="zh-CN" sz="20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2433645" y="2853730"/>
            <a:ext cx="7392567" cy="2887730"/>
            <a:chOff x="2734656" y="2791708"/>
            <a:chExt cx="5343198" cy="2087200"/>
          </a:xfrm>
        </p:grpSpPr>
        <p:sp>
          <p:nvSpPr>
            <p:cNvPr id="11" name="Freeform 76"/>
            <p:cNvSpPr/>
            <p:nvPr/>
          </p:nvSpPr>
          <p:spPr bwMode="auto">
            <a:xfrm>
              <a:off x="3852098" y="4137032"/>
              <a:ext cx="66057" cy="731292"/>
            </a:xfrm>
            <a:custGeom>
              <a:avLst/>
              <a:gdLst>
                <a:gd name="T0" fmla="*/ 0 w 54"/>
                <a:gd name="T1" fmla="*/ 26 h 598"/>
                <a:gd name="T2" fmla="*/ 0 w 54"/>
                <a:gd name="T3" fmla="*/ 570 h 598"/>
                <a:gd name="T4" fmla="*/ 0 w 54"/>
                <a:gd name="T5" fmla="*/ 570 h 598"/>
                <a:gd name="T6" fmla="*/ 2 w 54"/>
                <a:gd name="T7" fmla="*/ 582 h 598"/>
                <a:gd name="T8" fmla="*/ 8 w 54"/>
                <a:gd name="T9" fmla="*/ 590 h 598"/>
                <a:gd name="T10" fmla="*/ 16 w 54"/>
                <a:gd name="T11" fmla="*/ 596 h 598"/>
                <a:gd name="T12" fmla="*/ 26 w 54"/>
                <a:gd name="T13" fmla="*/ 598 h 598"/>
                <a:gd name="T14" fmla="*/ 26 w 54"/>
                <a:gd name="T15" fmla="*/ 598 h 598"/>
                <a:gd name="T16" fmla="*/ 38 w 54"/>
                <a:gd name="T17" fmla="*/ 596 h 598"/>
                <a:gd name="T18" fmla="*/ 46 w 54"/>
                <a:gd name="T19" fmla="*/ 590 h 598"/>
                <a:gd name="T20" fmla="*/ 52 w 54"/>
                <a:gd name="T21" fmla="*/ 582 h 598"/>
                <a:gd name="T22" fmla="*/ 54 w 54"/>
                <a:gd name="T23" fmla="*/ 570 h 598"/>
                <a:gd name="T24" fmla="*/ 54 w 54"/>
                <a:gd name="T25" fmla="*/ 26 h 598"/>
                <a:gd name="T26" fmla="*/ 54 w 54"/>
                <a:gd name="T27" fmla="*/ 26 h 598"/>
                <a:gd name="T28" fmla="*/ 52 w 54"/>
                <a:gd name="T29" fmla="*/ 16 h 598"/>
                <a:gd name="T30" fmla="*/ 46 w 54"/>
                <a:gd name="T31" fmla="*/ 8 h 598"/>
                <a:gd name="T32" fmla="*/ 38 w 54"/>
                <a:gd name="T33" fmla="*/ 2 h 598"/>
                <a:gd name="T34" fmla="*/ 26 w 54"/>
                <a:gd name="T35" fmla="*/ 0 h 598"/>
                <a:gd name="T36" fmla="*/ 26 w 54"/>
                <a:gd name="T37" fmla="*/ 0 h 598"/>
                <a:gd name="T38" fmla="*/ 16 w 54"/>
                <a:gd name="T39" fmla="*/ 2 h 598"/>
                <a:gd name="T40" fmla="*/ 8 w 54"/>
                <a:gd name="T41" fmla="*/ 8 h 598"/>
                <a:gd name="T42" fmla="*/ 2 w 54"/>
                <a:gd name="T43" fmla="*/ 16 h 598"/>
                <a:gd name="T44" fmla="*/ 0 w 54"/>
                <a:gd name="T45" fmla="*/ 26 h 598"/>
                <a:gd name="T46" fmla="*/ 0 w 54"/>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598"/>
                <a:gd name="T74" fmla="*/ 54 w 54"/>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598">
                  <a:moveTo>
                    <a:pt x="0" y="26"/>
                  </a:moveTo>
                  <a:lnTo>
                    <a:pt x="0" y="570"/>
                  </a:lnTo>
                  <a:lnTo>
                    <a:pt x="2" y="582"/>
                  </a:lnTo>
                  <a:lnTo>
                    <a:pt x="8" y="590"/>
                  </a:lnTo>
                  <a:lnTo>
                    <a:pt x="16" y="596"/>
                  </a:lnTo>
                  <a:lnTo>
                    <a:pt x="26" y="598"/>
                  </a:lnTo>
                  <a:lnTo>
                    <a:pt x="38" y="596"/>
                  </a:lnTo>
                  <a:lnTo>
                    <a:pt x="46" y="590"/>
                  </a:lnTo>
                  <a:lnTo>
                    <a:pt x="52" y="582"/>
                  </a:lnTo>
                  <a:lnTo>
                    <a:pt x="54" y="570"/>
                  </a:lnTo>
                  <a:lnTo>
                    <a:pt x="54" y="26"/>
                  </a:lnTo>
                  <a:lnTo>
                    <a:pt x="52" y="16"/>
                  </a:lnTo>
                  <a:lnTo>
                    <a:pt x="46" y="8"/>
                  </a:lnTo>
                  <a:lnTo>
                    <a:pt x="38" y="2"/>
                  </a:lnTo>
                  <a:lnTo>
                    <a:pt x="26" y="0"/>
                  </a:lnTo>
                  <a:lnTo>
                    <a:pt x="16"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2" name="Freeform 77"/>
            <p:cNvSpPr/>
            <p:nvPr/>
          </p:nvSpPr>
          <p:spPr bwMode="auto">
            <a:xfrm>
              <a:off x="3852097" y="4825693"/>
              <a:ext cx="3116958" cy="53215"/>
            </a:xfrm>
            <a:custGeom>
              <a:avLst/>
              <a:gdLst>
                <a:gd name="T0" fmla="*/ 26 w 3162"/>
                <a:gd name="T1" fmla="*/ 0 h 54"/>
                <a:gd name="T2" fmla="*/ 26 w 3162"/>
                <a:gd name="T3" fmla="*/ 0 h 54"/>
                <a:gd name="T4" fmla="*/ 16 w 3162"/>
                <a:gd name="T5" fmla="*/ 2 h 54"/>
                <a:gd name="T6" fmla="*/ 8 w 3162"/>
                <a:gd name="T7" fmla="*/ 8 h 54"/>
                <a:gd name="T8" fmla="*/ 2 w 3162"/>
                <a:gd name="T9" fmla="*/ 16 h 54"/>
                <a:gd name="T10" fmla="*/ 0 w 3162"/>
                <a:gd name="T11" fmla="*/ 26 h 54"/>
                <a:gd name="T12" fmla="*/ 0 w 3162"/>
                <a:gd name="T13" fmla="*/ 26 h 54"/>
                <a:gd name="T14" fmla="*/ 2 w 3162"/>
                <a:gd name="T15" fmla="*/ 38 h 54"/>
                <a:gd name="T16" fmla="*/ 8 w 3162"/>
                <a:gd name="T17" fmla="*/ 46 h 54"/>
                <a:gd name="T18" fmla="*/ 16 w 3162"/>
                <a:gd name="T19" fmla="*/ 52 h 54"/>
                <a:gd name="T20" fmla="*/ 26 w 3162"/>
                <a:gd name="T21" fmla="*/ 54 h 54"/>
                <a:gd name="T22" fmla="*/ 3134 w 3162"/>
                <a:gd name="T23" fmla="*/ 54 h 54"/>
                <a:gd name="T24" fmla="*/ 3134 w 3162"/>
                <a:gd name="T25" fmla="*/ 54 h 54"/>
                <a:gd name="T26" fmla="*/ 3144 w 3162"/>
                <a:gd name="T27" fmla="*/ 52 h 54"/>
                <a:gd name="T28" fmla="*/ 3154 w 3162"/>
                <a:gd name="T29" fmla="*/ 46 h 54"/>
                <a:gd name="T30" fmla="*/ 3160 w 3162"/>
                <a:gd name="T31" fmla="*/ 38 h 54"/>
                <a:gd name="T32" fmla="*/ 3162 w 3162"/>
                <a:gd name="T33" fmla="*/ 26 h 54"/>
                <a:gd name="T34" fmla="*/ 3162 w 3162"/>
                <a:gd name="T35" fmla="*/ 26 h 54"/>
                <a:gd name="T36" fmla="*/ 3160 w 3162"/>
                <a:gd name="T37" fmla="*/ 16 h 54"/>
                <a:gd name="T38" fmla="*/ 3154 w 3162"/>
                <a:gd name="T39" fmla="*/ 8 h 54"/>
                <a:gd name="T40" fmla="*/ 3144 w 3162"/>
                <a:gd name="T41" fmla="*/ 2 h 54"/>
                <a:gd name="T42" fmla="*/ 3134 w 3162"/>
                <a:gd name="T43" fmla="*/ 0 h 54"/>
                <a:gd name="T44" fmla="*/ 26 w 3162"/>
                <a:gd name="T45" fmla="*/ 0 h 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62"/>
                <a:gd name="T70" fmla="*/ 0 h 54"/>
                <a:gd name="T71" fmla="*/ 3162 w 3162"/>
                <a:gd name="T72" fmla="*/ 54 h 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62" h="54">
                  <a:moveTo>
                    <a:pt x="26" y="0"/>
                  </a:moveTo>
                  <a:lnTo>
                    <a:pt x="26" y="0"/>
                  </a:lnTo>
                  <a:lnTo>
                    <a:pt x="16" y="2"/>
                  </a:lnTo>
                  <a:lnTo>
                    <a:pt x="8" y="8"/>
                  </a:lnTo>
                  <a:lnTo>
                    <a:pt x="2" y="16"/>
                  </a:lnTo>
                  <a:lnTo>
                    <a:pt x="0" y="26"/>
                  </a:lnTo>
                  <a:lnTo>
                    <a:pt x="2" y="38"/>
                  </a:lnTo>
                  <a:lnTo>
                    <a:pt x="8" y="46"/>
                  </a:lnTo>
                  <a:lnTo>
                    <a:pt x="16" y="52"/>
                  </a:lnTo>
                  <a:lnTo>
                    <a:pt x="26" y="54"/>
                  </a:lnTo>
                  <a:lnTo>
                    <a:pt x="3134" y="54"/>
                  </a:lnTo>
                  <a:lnTo>
                    <a:pt x="3144" y="52"/>
                  </a:lnTo>
                  <a:lnTo>
                    <a:pt x="3154" y="46"/>
                  </a:lnTo>
                  <a:lnTo>
                    <a:pt x="3160" y="38"/>
                  </a:lnTo>
                  <a:lnTo>
                    <a:pt x="3162" y="26"/>
                  </a:lnTo>
                  <a:lnTo>
                    <a:pt x="3160" y="16"/>
                  </a:lnTo>
                  <a:lnTo>
                    <a:pt x="3154" y="8"/>
                  </a:lnTo>
                  <a:lnTo>
                    <a:pt x="3144" y="2"/>
                  </a:lnTo>
                  <a:lnTo>
                    <a:pt x="3134" y="0"/>
                  </a:lnTo>
                  <a:lnTo>
                    <a:pt x="26" y="0"/>
                  </a:lnTo>
                  <a:close/>
                </a:path>
              </a:pathLst>
            </a:custGeom>
            <a:solidFill>
              <a:srgbClr val="BFBFBF">
                <a:lumMod val="40000"/>
                <a:lumOff val="60000"/>
              </a:srgbClr>
            </a:solidFill>
            <a:ln w="9525">
              <a:noFill/>
              <a:round/>
            </a:ln>
          </p:spPr>
          <p:txBody>
            <a:bodyPr wrap="square" lIns="0" tIns="0" rIns="0" bIns="0" anchor="ctr" anchorCtr="0">
              <a:normAutofit fontScale="250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3" name="Freeform 78"/>
            <p:cNvSpPr/>
            <p:nvPr/>
          </p:nvSpPr>
          <p:spPr bwMode="auto">
            <a:xfrm>
              <a:off x="6932864" y="4137032"/>
              <a:ext cx="68503" cy="731292"/>
            </a:xfrm>
            <a:custGeom>
              <a:avLst/>
              <a:gdLst>
                <a:gd name="T0" fmla="*/ 0 w 56"/>
                <a:gd name="T1" fmla="*/ 26 h 598"/>
                <a:gd name="T2" fmla="*/ 0 w 56"/>
                <a:gd name="T3" fmla="*/ 570 h 598"/>
                <a:gd name="T4" fmla="*/ 0 w 56"/>
                <a:gd name="T5" fmla="*/ 570 h 598"/>
                <a:gd name="T6" fmla="*/ 2 w 56"/>
                <a:gd name="T7" fmla="*/ 582 h 598"/>
                <a:gd name="T8" fmla="*/ 8 w 56"/>
                <a:gd name="T9" fmla="*/ 590 h 598"/>
                <a:gd name="T10" fmla="*/ 18 w 56"/>
                <a:gd name="T11" fmla="*/ 596 h 598"/>
                <a:gd name="T12" fmla="*/ 28 w 56"/>
                <a:gd name="T13" fmla="*/ 598 h 598"/>
                <a:gd name="T14" fmla="*/ 28 w 56"/>
                <a:gd name="T15" fmla="*/ 598 h 598"/>
                <a:gd name="T16" fmla="*/ 38 w 56"/>
                <a:gd name="T17" fmla="*/ 596 h 598"/>
                <a:gd name="T18" fmla="*/ 48 w 56"/>
                <a:gd name="T19" fmla="*/ 590 h 598"/>
                <a:gd name="T20" fmla="*/ 54 w 56"/>
                <a:gd name="T21" fmla="*/ 582 h 598"/>
                <a:gd name="T22" fmla="*/ 56 w 56"/>
                <a:gd name="T23" fmla="*/ 570 h 598"/>
                <a:gd name="T24" fmla="*/ 56 w 56"/>
                <a:gd name="T25" fmla="*/ 26 h 598"/>
                <a:gd name="T26" fmla="*/ 56 w 56"/>
                <a:gd name="T27" fmla="*/ 26 h 598"/>
                <a:gd name="T28" fmla="*/ 54 w 56"/>
                <a:gd name="T29" fmla="*/ 16 h 598"/>
                <a:gd name="T30" fmla="*/ 48 w 56"/>
                <a:gd name="T31" fmla="*/ 8 h 598"/>
                <a:gd name="T32" fmla="*/ 38 w 56"/>
                <a:gd name="T33" fmla="*/ 2 h 598"/>
                <a:gd name="T34" fmla="*/ 28 w 56"/>
                <a:gd name="T35" fmla="*/ 0 h 598"/>
                <a:gd name="T36" fmla="*/ 28 w 56"/>
                <a:gd name="T37" fmla="*/ 0 h 598"/>
                <a:gd name="T38" fmla="*/ 18 w 56"/>
                <a:gd name="T39" fmla="*/ 2 h 598"/>
                <a:gd name="T40" fmla="*/ 8 w 56"/>
                <a:gd name="T41" fmla="*/ 8 h 598"/>
                <a:gd name="T42" fmla="*/ 2 w 56"/>
                <a:gd name="T43" fmla="*/ 16 h 598"/>
                <a:gd name="T44" fmla="*/ 0 w 56"/>
                <a:gd name="T45" fmla="*/ 26 h 598"/>
                <a:gd name="T46" fmla="*/ 0 w 56"/>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598"/>
                <a:gd name="T74" fmla="*/ 56 w 56"/>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598">
                  <a:moveTo>
                    <a:pt x="0" y="26"/>
                  </a:moveTo>
                  <a:lnTo>
                    <a:pt x="0" y="570"/>
                  </a:lnTo>
                  <a:lnTo>
                    <a:pt x="2" y="582"/>
                  </a:lnTo>
                  <a:lnTo>
                    <a:pt x="8" y="590"/>
                  </a:lnTo>
                  <a:lnTo>
                    <a:pt x="18" y="596"/>
                  </a:lnTo>
                  <a:lnTo>
                    <a:pt x="28" y="598"/>
                  </a:lnTo>
                  <a:lnTo>
                    <a:pt x="38" y="596"/>
                  </a:lnTo>
                  <a:lnTo>
                    <a:pt x="48" y="590"/>
                  </a:lnTo>
                  <a:lnTo>
                    <a:pt x="54" y="582"/>
                  </a:lnTo>
                  <a:lnTo>
                    <a:pt x="56" y="570"/>
                  </a:lnTo>
                  <a:lnTo>
                    <a:pt x="56" y="26"/>
                  </a:lnTo>
                  <a:lnTo>
                    <a:pt x="54" y="16"/>
                  </a:lnTo>
                  <a:lnTo>
                    <a:pt x="48" y="8"/>
                  </a:lnTo>
                  <a:lnTo>
                    <a:pt x="38" y="2"/>
                  </a:lnTo>
                  <a:lnTo>
                    <a:pt x="28" y="0"/>
                  </a:lnTo>
                  <a:lnTo>
                    <a:pt x="18"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4" name="Freeform 79"/>
            <p:cNvSpPr/>
            <p:nvPr/>
          </p:nvSpPr>
          <p:spPr bwMode="auto">
            <a:xfrm>
              <a:off x="6876086" y="4161086"/>
              <a:ext cx="185937" cy="185881"/>
            </a:xfrm>
            <a:custGeom>
              <a:avLst/>
              <a:gdLst>
                <a:gd name="T0" fmla="*/ 152 w 152"/>
                <a:gd name="T1" fmla="*/ 76 h 152"/>
                <a:gd name="T2" fmla="*/ 152 w 152"/>
                <a:gd name="T3" fmla="*/ 76 h 152"/>
                <a:gd name="T4" fmla="*/ 152 w 152"/>
                <a:gd name="T5" fmla="*/ 92 h 152"/>
                <a:gd name="T6" fmla="*/ 146 w 152"/>
                <a:gd name="T7" fmla="*/ 106 h 152"/>
                <a:gd name="T8" fmla="*/ 140 w 152"/>
                <a:gd name="T9" fmla="*/ 118 h 152"/>
                <a:gd name="T10" fmla="*/ 130 w 152"/>
                <a:gd name="T11" fmla="*/ 130 h 152"/>
                <a:gd name="T12" fmla="*/ 120 w 152"/>
                <a:gd name="T13" fmla="*/ 140 h 152"/>
                <a:gd name="T14" fmla="*/ 106 w 152"/>
                <a:gd name="T15" fmla="*/ 146 h 152"/>
                <a:gd name="T16" fmla="*/ 92 w 152"/>
                <a:gd name="T17" fmla="*/ 152 h 152"/>
                <a:gd name="T18" fmla="*/ 76 w 152"/>
                <a:gd name="T19" fmla="*/ 152 h 152"/>
                <a:gd name="T20" fmla="*/ 76 w 152"/>
                <a:gd name="T21" fmla="*/ 152 h 152"/>
                <a:gd name="T22" fmla="*/ 62 w 152"/>
                <a:gd name="T23" fmla="*/ 152 h 152"/>
                <a:gd name="T24" fmla="*/ 46 w 152"/>
                <a:gd name="T25" fmla="*/ 146 h 152"/>
                <a:gd name="T26" fmla="*/ 34 w 152"/>
                <a:gd name="T27" fmla="*/ 140 h 152"/>
                <a:gd name="T28" fmla="*/ 22 w 152"/>
                <a:gd name="T29" fmla="*/ 130 h 152"/>
                <a:gd name="T30" fmla="*/ 14 w 152"/>
                <a:gd name="T31" fmla="*/ 118 h 152"/>
                <a:gd name="T32" fmla="*/ 6 w 152"/>
                <a:gd name="T33" fmla="*/ 106 h 152"/>
                <a:gd name="T34" fmla="*/ 2 w 152"/>
                <a:gd name="T35" fmla="*/ 92 h 152"/>
                <a:gd name="T36" fmla="*/ 0 w 152"/>
                <a:gd name="T37" fmla="*/ 76 h 152"/>
                <a:gd name="T38" fmla="*/ 0 w 152"/>
                <a:gd name="T39" fmla="*/ 76 h 152"/>
                <a:gd name="T40" fmla="*/ 2 w 152"/>
                <a:gd name="T41" fmla="*/ 60 h 152"/>
                <a:gd name="T42" fmla="*/ 6 w 152"/>
                <a:gd name="T43" fmla="*/ 46 h 152"/>
                <a:gd name="T44" fmla="*/ 14 w 152"/>
                <a:gd name="T45" fmla="*/ 34 h 152"/>
                <a:gd name="T46" fmla="*/ 22 w 152"/>
                <a:gd name="T47" fmla="*/ 22 h 152"/>
                <a:gd name="T48" fmla="*/ 34 w 152"/>
                <a:gd name="T49" fmla="*/ 14 h 152"/>
                <a:gd name="T50" fmla="*/ 46 w 152"/>
                <a:gd name="T51" fmla="*/ 6 h 152"/>
                <a:gd name="T52" fmla="*/ 62 w 152"/>
                <a:gd name="T53" fmla="*/ 2 h 152"/>
                <a:gd name="T54" fmla="*/ 76 w 152"/>
                <a:gd name="T55" fmla="*/ 0 h 152"/>
                <a:gd name="T56" fmla="*/ 76 w 152"/>
                <a:gd name="T57" fmla="*/ 0 h 152"/>
                <a:gd name="T58" fmla="*/ 92 w 152"/>
                <a:gd name="T59" fmla="*/ 2 h 152"/>
                <a:gd name="T60" fmla="*/ 106 w 152"/>
                <a:gd name="T61" fmla="*/ 6 h 152"/>
                <a:gd name="T62" fmla="*/ 120 w 152"/>
                <a:gd name="T63" fmla="*/ 14 h 152"/>
                <a:gd name="T64" fmla="*/ 130 w 152"/>
                <a:gd name="T65" fmla="*/ 22 h 152"/>
                <a:gd name="T66" fmla="*/ 140 w 152"/>
                <a:gd name="T67" fmla="*/ 34 h 152"/>
                <a:gd name="T68" fmla="*/ 146 w 152"/>
                <a:gd name="T69" fmla="*/ 46 h 152"/>
                <a:gd name="T70" fmla="*/ 152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2" y="92"/>
                  </a:lnTo>
                  <a:lnTo>
                    <a:pt x="146" y="106"/>
                  </a:lnTo>
                  <a:lnTo>
                    <a:pt x="140" y="118"/>
                  </a:lnTo>
                  <a:lnTo>
                    <a:pt x="130" y="130"/>
                  </a:lnTo>
                  <a:lnTo>
                    <a:pt x="120" y="140"/>
                  </a:lnTo>
                  <a:lnTo>
                    <a:pt x="106" y="146"/>
                  </a:lnTo>
                  <a:lnTo>
                    <a:pt x="92" y="152"/>
                  </a:lnTo>
                  <a:lnTo>
                    <a:pt x="76" y="152"/>
                  </a:lnTo>
                  <a:lnTo>
                    <a:pt x="62" y="152"/>
                  </a:lnTo>
                  <a:lnTo>
                    <a:pt x="46" y="146"/>
                  </a:lnTo>
                  <a:lnTo>
                    <a:pt x="34" y="140"/>
                  </a:lnTo>
                  <a:lnTo>
                    <a:pt x="22" y="130"/>
                  </a:lnTo>
                  <a:lnTo>
                    <a:pt x="14" y="118"/>
                  </a:lnTo>
                  <a:lnTo>
                    <a:pt x="6" y="106"/>
                  </a:lnTo>
                  <a:lnTo>
                    <a:pt x="2" y="92"/>
                  </a:lnTo>
                  <a:lnTo>
                    <a:pt x="0" y="76"/>
                  </a:lnTo>
                  <a:lnTo>
                    <a:pt x="2" y="60"/>
                  </a:lnTo>
                  <a:lnTo>
                    <a:pt x="6" y="46"/>
                  </a:lnTo>
                  <a:lnTo>
                    <a:pt x="14" y="34"/>
                  </a:lnTo>
                  <a:lnTo>
                    <a:pt x="22" y="22"/>
                  </a:lnTo>
                  <a:lnTo>
                    <a:pt x="34" y="14"/>
                  </a:lnTo>
                  <a:lnTo>
                    <a:pt x="46" y="6"/>
                  </a:lnTo>
                  <a:lnTo>
                    <a:pt x="62" y="2"/>
                  </a:lnTo>
                  <a:lnTo>
                    <a:pt x="76" y="0"/>
                  </a:lnTo>
                  <a:lnTo>
                    <a:pt x="92" y="2"/>
                  </a:lnTo>
                  <a:lnTo>
                    <a:pt x="106" y="6"/>
                  </a:lnTo>
                  <a:lnTo>
                    <a:pt x="120" y="14"/>
                  </a:lnTo>
                  <a:lnTo>
                    <a:pt x="130" y="22"/>
                  </a:lnTo>
                  <a:lnTo>
                    <a:pt x="140" y="34"/>
                  </a:lnTo>
                  <a:lnTo>
                    <a:pt x="146" y="46"/>
                  </a:lnTo>
                  <a:lnTo>
                    <a:pt x="152"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latinLnBrk="1"/>
              <a:endParaRPr kumimoji="1" lang="zh-CN" altLang="en-US" sz="4265" kern="0">
                <a:solidFill>
                  <a:srgbClr val="FFFFFF"/>
                </a:solidFill>
                <a:sym typeface="Arial" panose="020B0604020202020204" pitchFamily="34" charset="0"/>
              </a:endParaRPr>
            </a:p>
          </p:txBody>
        </p:sp>
        <p:sp>
          <p:nvSpPr>
            <p:cNvPr id="15" name="Freeform 81"/>
            <p:cNvSpPr/>
            <p:nvPr/>
          </p:nvSpPr>
          <p:spPr bwMode="auto">
            <a:xfrm>
              <a:off x="5797661" y="4073443"/>
              <a:ext cx="2280193" cy="190771"/>
            </a:xfrm>
            <a:custGeom>
              <a:avLst/>
              <a:gdLst>
                <a:gd name="T0" fmla="*/ 466 w 1864"/>
                <a:gd name="T1" fmla="*/ 156 h 156"/>
                <a:gd name="T2" fmla="*/ 1398 w 1864"/>
                <a:gd name="T3" fmla="*/ 156 h 156"/>
                <a:gd name="T4" fmla="*/ 1398 w 1864"/>
                <a:gd name="T5" fmla="*/ 156 h 156"/>
                <a:gd name="T6" fmla="*/ 1442 w 1864"/>
                <a:gd name="T7" fmla="*/ 154 h 156"/>
                <a:gd name="T8" fmla="*/ 1506 w 1864"/>
                <a:gd name="T9" fmla="*/ 144 h 156"/>
                <a:gd name="T10" fmla="*/ 1584 w 1864"/>
                <a:gd name="T11" fmla="*/ 130 h 156"/>
                <a:gd name="T12" fmla="*/ 1664 w 1864"/>
                <a:gd name="T13" fmla="*/ 110 h 156"/>
                <a:gd name="T14" fmla="*/ 1702 w 1864"/>
                <a:gd name="T15" fmla="*/ 100 h 156"/>
                <a:gd name="T16" fmla="*/ 1740 w 1864"/>
                <a:gd name="T17" fmla="*/ 88 h 156"/>
                <a:gd name="T18" fmla="*/ 1774 w 1864"/>
                <a:gd name="T19" fmla="*/ 76 h 156"/>
                <a:gd name="T20" fmla="*/ 1804 w 1864"/>
                <a:gd name="T21" fmla="*/ 62 h 156"/>
                <a:gd name="T22" fmla="*/ 1828 w 1864"/>
                <a:gd name="T23" fmla="*/ 48 h 156"/>
                <a:gd name="T24" fmla="*/ 1848 w 1864"/>
                <a:gd name="T25" fmla="*/ 32 h 156"/>
                <a:gd name="T26" fmla="*/ 1854 w 1864"/>
                <a:gd name="T27" fmla="*/ 24 h 156"/>
                <a:gd name="T28" fmla="*/ 1860 w 1864"/>
                <a:gd name="T29" fmla="*/ 16 h 156"/>
                <a:gd name="T30" fmla="*/ 1862 w 1864"/>
                <a:gd name="T31" fmla="*/ 8 h 156"/>
                <a:gd name="T32" fmla="*/ 1864 w 1864"/>
                <a:gd name="T33" fmla="*/ 0 h 156"/>
                <a:gd name="T34" fmla="*/ 0 w 1864"/>
                <a:gd name="T35" fmla="*/ 0 h 156"/>
                <a:gd name="T36" fmla="*/ 0 w 1864"/>
                <a:gd name="T37" fmla="*/ 0 h 156"/>
                <a:gd name="T38" fmla="*/ 0 w 1864"/>
                <a:gd name="T39" fmla="*/ 8 h 156"/>
                <a:gd name="T40" fmla="*/ 4 w 1864"/>
                <a:gd name="T41" fmla="*/ 16 h 156"/>
                <a:gd name="T42" fmla="*/ 10 w 1864"/>
                <a:gd name="T43" fmla="*/ 24 h 156"/>
                <a:gd name="T44" fmla="*/ 16 w 1864"/>
                <a:gd name="T45" fmla="*/ 32 h 156"/>
                <a:gd name="T46" fmla="*/ 36 w 1864"/>
                <a:gd name="T47" fmla="*/ 48 h 156"/>
                <a:gd name="T48" fmla="*/ 60 w 1864"/>
                <a:gd name="T49" fmla="*/ 62 h 156"/>
                <a:gd name="T50" fmla="*/ 90 w 1864"/>
                <a:gd name="T51" fmla="*/ 76 h 156"/>
                <a:gd name="T52" fmla="*/ 124 w 1864"/>
                <a:gd name="T53" fmla="*/ 88 h 156"/>
                <a:gd name="T54" fmla="*/ 162 w 1864"/>
                <a:gd name="T55" fmla="*/ 100 h 156"/>
                <a:gd name="T56" fmla="*/ 200 w 1864"/>
                <a:gd name="T57" fmla="*/ 110 h 156"/>
                <a:gd name="T58" fmla="*/ 280 w 1864"/>
                <a:gd name="T59" fmla="*/ 130 h 156"/>
                <a:gd name="T60" fmla="*/ 356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64"/>
                <a:gd name="T100" fmla="*/ 0 h 156"/>
                <a:gd name="T101" fmla="*/ 1864 w 1864"/>
                <a:gd name="T102" fmla="*/ 156 h 1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path>
              </a:pathLst>
            </a:custGeom>
            <a:solidFill>
              <a:srgbClr val="BFBFBF">
                <a:lumMod val="40000"/>
                <a:lumOff val="60000"/>
              </a:srgbClr>
            </a:solidFill>
            <a:ln>
              <a:noFill/>
            </a:ln>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6" name="Freeform 82"/>
            <p:cNvSpPr/>
            <p:nvPr/>
          </p:nvSpPr>
          <p:spPr bwMode="auto">
            <a:xfrm>
              <a:off x="3781784" y="4171274"/>
              <a:ext cx="185937" cy="185881"/>
            </a:xfrm>
            <a:custGeom>
              <a:avLst/>
              <a:gdLst>
                <a:gd name="T0" fmla="*/ 152 w 152"/>
                <a:gd name="T1" fmla="*/ 76 h 152"/>
                <a:gd name="T2" fmla="*/ 152 w 152"/>
                <a:gd name="T3" fmla="*/ 76 h 152"/>
                <a:gd name="T4" fmla="*/ 150 w 152"/>
                <a:gd name="T5" fmla="*/ 92 h 152"/>
                <a:gd name="T6" fmla="*/ 146 w 152"/>
                <a:gd name="T7" fmla="*/ 106 h 152"/>
                <a:gd name="T8" fmla="*/ 138 w 152"/>
                <a:gd name="T9" fmla="*/ 118 h 152"/>
                <a:gd name="T10" fmla="*/ 130 w 152"/>
                <a:gd name="T11" fmla="*/ 130 h 152"/>
                <a:gd name="T12" fmla="*/ 118 w 152"/>
                <a:gd name="T13" fmla="*/ 140 h 152"/>
                <a:gd name="T14" fmla="*/ 106 w 152"/>
                <a:gd name="T15" fmla="*/ 146 h 152"/>
                <a:gd name="T16" fmla="*/ 90 w 152"/>
                <a:gd name="T17" fmla="*/ 152 h 152"/>
                <a:gd name="T18" fmla="*/ 76 w 152"/>
                <a:gd name="T19" fmla="*/ 152 h 152"/>
                <a:gd name="T20" fmla="*/ 76 w 152"/>
                <a:gd name="T21" fmla="*/ 152 h 152"/>
                <a:gd name="T22" fmla="*/ 60 w 152"/>
                <a:gd name="T23" fmla="*/ 152 h 152"/>
                <a:gd name="T24" fmla="*/ 46 w 152"/>
                <a:gd name="T25" fmla="*/ 146 h 152"/>
                <a:gd name="T26" fmla="*/ 32 w 152"/>
                <a:gd name="T27" fmla="*/ 140 h 152"/>
                <a:gd name="T28" fmla="*/ 22 w 152"/>
                <a:gd name="T29" fmla="*/ 130 h 152"/>
                <a:gd name="T30" fmla="*/ 12 w 152"/>
                <a:gd name="T31" fmla="*/ 118 h 152"/>
                <a:gd name="T32" fmla="*/ 6 w 152"/>
                <a:gd name="T33" fmla="*/ 106 h 152"/>
                <a:gd name="T34" fmla="*/ 0 w 152"/>
                <a:gd name="T35" fmla="*/ 92 h 152"/>
                <a:gd name="T36" fmla="*/ 0 w 152"/>
                <a:gd name="T37" fmla="*/ 76 h 152"/>
                <a:gd name="T38" fmla="*/ 0 w 152"/>
                <a:gd name="T39" fmla="*/ 76 h 152"/>
                <a:gd name="T40" fmla="*/ 0 w 152"/>
                <a:gd name="T41" fmla="*/ 60 h 152"/>
                <a:gd name="T42" fmla="*/ 6 w 152"/>
                <a:gd name="T43" fmla="*/ 46 h 152"/>
                <a:gd name="T44" fmla="*/ 12 w 152"/>
                <a:gd name="T45" fmla="*/ 34 h 152"/>
                <a:gd name="T46" fmla="*/ 22 w 152"/>
                <a:gd name="T47" fmla="*/ 22 h 152"/>
                <a:gd name="T48" fmla="*/ 32 w 152"/>
                <a:gd name="T49" fmla="*/ 14 h 152"/>
                <a:gd name="T50" fmla="*/ 46 w 152"/>
                <a:gd name="T51" fmla="*/ 6 h 152"/>
                <a:gd name="T52" fmla="*/ 60 w 152"/>
                <a:gd name="T53" fmla="*/ 2 h 152"/>
                <a:gd name="T54" fmla="*/ 76 w 152"/>
                <a:gd name="T55" fmla="*/ 0 h 152"/>
                <a:gd name="T56" fmla="*/ 76 w 152"/>
                <a:gd name="T57" fmla="*/ 0 h 152"/>
                <a:gd name="T58" fmla="*/ 90 w 152"/>
                <a:gd name="T59" fmla="*/ 2 h 152"/>
                <a:gd name="T60" fmla="*/ 106 w 152"/>
                <a:gd name="T61" fmla="*/ 6 h 152"/>
                <a:gd name="T62" fmla="*/ 118 w 152"/>
                <a:gd name="T63" fmla="*/ 14 h 152"/>
                <a:gd name="T64" fmla="*/ 130 w 152"/>
                <a:gd name="T65" fmla="*/ 22 h 152"/>
                <a:gd name="T66" fmla="*/ 138 w 152"/>
                <a:gd name="T67" fmla="*/ 34 h 152"/>
                <a:gd name="T68" fmla="*/ 146 w 152"/>
                <a:gd name="T69" fmla="*/ 46 h 152"/>
                <a:gd name="T70" fmla="*/ 150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0" y="92"/>
                  </a:lnTo>
                  <a:lnTo>
                    <a:pt x="146" y="106"/>
                  </a:lnTo>
                  <a:lnTo>
                    <a:pt x="138" y="118"/>
                  </a:lnTo>
                  <a:lnTo>
                    <a:pt x="130" y="130"/>
                  </a:lnTo>
                  <a:lnTo>
                    <a:pt x="118" y="140"/>
                  </a:lnTo>
                  <a:lnTo>
                    <a:pt x="106" y="146"/>
                  </a:lnTo>
                  <a:lnTo>
                    <a:pt x="90" y="152"/>
                  </a:lnTo>
                  <a:lnTo>
                    <a:pt x="76" y="152"/>
                  </a:lnTo>
                  <a:lnTo>
                    <a:pt x="60" y="152"/>
                  </a:lnTo>
                  <a:lnTo>
                    <a:pt x="46" y="146"/>
                  </a:lnTo>
                  <a:lnTo>
                    <a:pt x="32" y="140"/>
                  </a:lnTo>
                  <a:lnTo>
                    <a:pt x="22" y="130"/>
                  </a:lnTo>
                  <a:lnTo>
                    <a:pt x="12" y="118"/>
                  </a:lnTo>
                  <a:lnTo>
                    <a:pt x="6" y="106"/>
                  </a:lnTo>
                  <a:lnTo>
                    <a:pt x="0" y="92"/>
                  </a:lnTo>
                  <a:lnTo>
                    <a:pt x="0" y="76"/>
                  </a:lnTo>
                  <a:lnTo>
                    <a:pt x="0" y="60"/>
                  </a:lnTo>
                  <a:lnTo>
                    <a:pt x="6" y="46"/>
                  </a:lnTo>
                  <a:lnTo>
                    <a:pt x="12" y="34"/>
                  </a:lnTo>
                  <a:lnTo>
                    <a:pt x="22" y="22"/>
                  </a:lnTo>
                  <a:lnTo>
                    <a:pt x="32" y="14"/>
                  </a:lnTo>
                  <a:lnTo>
                    <a:pt x="46" y="6"/>
                  </a:lnTo>
                  <a:lnTo>
                    <a:pt x="60" y="2"/>
                  </a:lnTo>
                  <a:lnTo>
                    <a:pt x="76" y="0"/>
                  </a:lnTo>
                  <a:lnTo>
                    <a:pt x="90" y="2"/>
                  </a:lnTo>
                  <a:lnTo>
                    <a:pt x="106" y="6"/>
                  </a:lnTo>
                  <a:lnTo>
                    <a:pt x="118" y="14"/>
                  </a:lnTo>
                  <a:lnTo>
                    <a:pt x="130" y="22"/>
                  </a:lnTo>
                  <a:lnTo>
                    <a:pt x="138" y="34"/>
                  </a:lnTo>
                  <a:lnTo>
                    <a:pt x="146" y="46"/>
                  </a:lnTo>
                  <a:lnTo>
                    <a:pt x="150"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7" name="Freeform 84"/>
            <p:cNvSpPr/>
            <p:nvPr/>
          </p:nvSpPr>
          <p:spPr bwMode="auto">
            <a:xfrm>
              <a:off x="2734656" y="4075888"/>
              <a:ext cx="2280193" cy="190771"/>
            </a:xfrm>
            <a:custGeom>
              <a:avLst/>
              <a:gdLst>
                <a:gd name="T0" fmla="*/ 466 w 1864"/>
                <a:gd name="T1" fmla="*/ 156 h 156"/>
                <a:gd name="T2" fmla="*/ 1398 w 1864"/>
                <a:gd name="T3" fmla="*/ 156 h 156"/>
                <a:gd name="T4" fmla="*/ 1398 w 1864"/>
                <a:gd name="T5" fmla="*/ 156 h 156"/>
                <a:gd name="T6" fmla="*/ 1444 w 1864"/>
                <a:gd name="T7" fmla="*/ 154 h 156"/>
                <a:gd name="T8" fmla="*/ 1508 w 1864"/>
                <a:gd name="T9" fmla="*/ 144 h 156"/>
                <a:gd name="T10" fmla="*/ 1584 w 1864"/>
                <a:gd name="T11" fmla="*/ 130 h 156"/>
                <a:gd name="T12" fmla="*/ 1664 w 1864"/>
                <a:gd name="T13" fmla="*/ 110 h 156"/>
                <a:gd name="T14" fmla="*/ 1704 w 1864"/>
                <a:gd name="T15" fmla="*/ 100 h 156"/>
                <a:gd name="T16" fmla="*/ 1740 w 1864"/>
                <a:gd name="T17" fmla="*/ 88 h 156"/>
                <a:gd name="T18" fmla="*/ 1774 w 1864"/>
                <a:gd name="T19" fmla="*/ 76 h 156"/>
                <a:gd name="T20" fmla="*/ 1804 w 1864"/>
                <a:gd name="T21" fmla="*/ 62 h 156"/>
                <a:gd name="T22" fmla="*/ 1830 w 1864"/>
                <a:gd name="T23" fmla="*/ 48 h 156"/>
                <a:gd name="T24" fmla="*/ 1848 w 1864"/>
                <a:gd name="T25" fmla="*/ 32 h 156"/>
                <a:gd name="T26" fmla="*/ 1856 w 1864"/>
                <a:gd name="T27" fmla="*/ 24 h 156"/>
                <a:gd name="T28" fmla="*/ 1860 w 1864"/>
                <a:gd name="T29" fmla="*/ 16 h 156"/>
                <a:gd name="T30" fmla="*/ 1864 w 1864"/>
                <a:gd name="T31" fmla="*/ 8 h 156"/>
                <a:gd name="T32" fmla="*/ 1864 w 1864"/>
                <a:gd name="T33" fmla="*/ 0 h 156"/>
                <a:gd name="T34" fmla="*/ 0 w 1864"/>
                <a:gd name="T35" fmla="*/ 0 h 156"/>
                <a:gd name="T36" fmla="*/ 0 w 1864"/>
                <a:gd name="T37" fmla="*/ 0 h 156"/>
                <a:gd name="T38" fmla="*/ 2 w 1864"/>
                <a:gd name="T39" fmla="*/ 8 h 156"/>
                <a:gd name="T40" fmla="*/ 4 w 1864"/>
                <a:gd name="T41" fmla="*/ 16 h 156"/>
                <a:gd name="T42" fmla="*/ 10 w 1864"/>
                <a:gd name="T43" fmla="*/ 24 h 156"/>
                <a:gd name="T44" fmla="*/ 18 w 1864"/>
                <a:gd name="T45" fmla="*/ 32 h 156"/>
                <a:gd name="T46" fmla="*/ 36 w 1864"/>
                <a:gd name="T47" fmla="*/ 48 h 156"/>
                <a:gd name="T48" fmla="*/ 62 w 1864"/>
                <a:gd name="T49" fmla="*/ 62 h 156"/>
                <a:gd name="T50" fmla="*/ 92 w 1864"/>
                <a:gd name="T51" fmla="*/ 76 h 156"/>
                <a:gd name="T52" fmla="*/ 126 w 1864"/>
                <a:gd name="T53" fmla="*/ 88 h 156"/>
                <a:gd name="T54" fmla="*/ 162 w 1864"/>
                <a:gd name="T55" fmla="*/ 100 h 156"/>
                <a:gd name="T56" fmla="*/ 202 w 1864"/>
                <a:gd name="T57" fmla="*/ 110 h 156"/>
                <a:gd name="T58" fmla="*/ 282 w 1864"/>
                <a:gd name="T59" fmla="*/ 130 h 156"/>
                <a:gd name="T60" fmla="*/ 358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dirty="0">
                <a:solidFill>
                  <a:srgbClr val="FFFFFF"/>
                </a:solidFill>
                <a:sym typeface="Arial" panose="020B0604020202020204" pitchFamily="34" charset="0"/>
              </a:endParaRPr>
            </a:p>
          </p:txBody>
        </p:sp>
        <p:sp>
          <p:nvSpPr>
            <p:cNvPr id="18" name="Oval 98"/>
            <p:cNvSpPr>
              <a:spLocks noChangeArrowheads="1"/>
            </p:cNvSpPr>
            <p:nvPr/>
          </p:nvSpPr>
          <p:spPr bwMode="auto">
            <a:xfrm>
              <a:off x="6301014" y="2791711"/>
              <a:ext cx="1263701" cy="1263305"/>
            </a:xfrm>
            <a:prstGeom prst="ellipse">
              <a:avLst/>
            </a:prstGeom>
            <a:solidFill>
              <a:srgbClr val="2AC3B5"/>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99"/>
            <p:cNvSpPr>
              <a:spLocks noChangeArrowheads="1"/>
            </p:cNvSpPr>
            <p:nvPr/>
          </p:nvSpPr>
          <p:spPr bwMode="auto">
            <a:xfrm>
              <a:off x="6350798" y="2857133"/>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周期性刷新</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92"/>
            <p:cNvSpPr>
              <a:spLocks noChangeArrowheads="1"/>
            </p:cNvSpPr>
            <p:nvPr/>
          </p:nvSpPr>
          <p:spPr bwMode="auto">
            <a:xfrm>
              <a:off x="3220246" y="2791708"/>
              <a:ext cx="1263701" cy="1263305"/>
            </a:xfrm>
            <a:prstGeom prst="ellipse">
              <a:avLst/>
            </a:prstGeom>
            <a:solidFill>
              <a:srgbClr val="608CE1"/>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93"/>
            <p:cNvSpPr>
              <a:spLocks noChangeArrowheads="1"/>
            </p:cNvSpPr>
            <p:nvPr/>
          </p:nvSpPr>
          <p:spPr bwMode="auto">
            <a:xfrm>
              <a:off x="3277860" y="2845351"/>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手动</a:t>
              </a:r>
              <a:endPar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刷新</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21476" y="1718808"/>
            <a:ext cx="103474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手动刷新物化视图数据</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手动刷新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3" name="矩形: 圆角 22"/>
          <p:cNvSpPr/>
          <p:nvPr/>
        </p:nvSpPr>
        <p:spPr>
          <a:xfrm>
            <a:off x="1111102" y="3048200"/>
            <a:ext cx="10216594" cy="239781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2" y="2781722"/>
            <a:ext cx="1748199"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187007" y="2807908"/>
            <a:ext cx="1315911"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573810"/>
            <a:ext cx="9289033" cy="12241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2" y="3906990"/>
            <a:ext cx="8372935"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ALTER MATERIALIZED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materialized_view_name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REBUILD;</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圆角 11"/>
          <p:cNvSpPr/>
          <p:nvPr/>
        </p:nvSpPr>
        <p:spPr>
          <a:xfrm>
            <a:off x="1002682" y="2205658"/>
            <a:ext cx="6100636" cy="3456384"/>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8" name="原创设计师QQ598969553          _4"/>
          <p:cNvSpPr/>
          <p:nvPr/>
        </p:nvSpPr>
        <p:spPr>
          <a:xfrm>
            <a:off x="1342678" y="2494054"/>
            <a:ext cx="5461762" cy="280794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 4.0</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引入了定时查询（</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Scheduled Queries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）机制，用于</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创建定时查询</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内部周期性执行指定的</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语句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。用户可以将该机制与手动刷新物化视图的</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语句结合使用，从而实现物化视图数据的自动周期性刷新。</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周期性刷新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3" name="图片 12"/>
          <p:cNvPicPr>
            <a:picLocks noChangeAspect="1"/>
          </p:cNvPicPr>
          <p:nvPr/>
        </p:nvPicPr>
        <p:blipFill>
          <a:blip r:embed="rId1"/>
          <a:stretch>
            <a:fillRect/>
          </a:stretch>
        </p:blipFill>
        <p:spPr>
          <a:xfrm>
            <a:off x="7135893" y="1917626"/>
            <a:ext cx="4261009" cy="403244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21476" y="1718808"/>
            <a:ext cx="4381642"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定时查询</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周期性刷新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3" name="矩形: 圆角 22"/>
          <p:cNvSpPr/>
          <p:nvPr/>
        </p:nvSpPr>
        <p:spPr>
          <a:xfrm>
            <a:off x="1111102" y="3048200"/>
            <a:ext cx="10216594" cy="318990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2" y="2781722"/>
            <a:ext cx="1748199"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187007" y="2807908"/>
            <a:ext cx="1315911"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645818"/>
            <a:ext cx="9289033" cy="20882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2" y="3978998"/>
            <a:ext cx="8372935"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SCHEDULED QUERY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scheduled_query_name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scheduleSpecification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DEFINED AS query;</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970742" y="4010481"/>
            <a:ext cx="3238801" cy="4274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2" name="直接箭头连接符 11"/>
          <p:cNvCxnSpPr/>
          <p:nvPr/>
        </p:nvCxnSpPr>
        <p:spPr>
          <a:xfrm flipV="1">
            <a:off x="5209543" y="3736075"/>
            <a:ext cx="0" cy="36965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7"/>
          <p:cNvSpPr txBox="1"/>
          <p:nvPr/>
        </p:nvSpPr>
        <p:spPr>
          <a:xfrm>
            <a:off x="3732070" y="3195294"/>
            <a:ext cx="3083216"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中创建一个定时查询</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802131" y="3137374"/>
            <a:ext cx="2943094"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14"/>
          <p:cNvSpPr/>
          <p:nvPr/>
        </p:nvSpPr>
        <p:spPr>
          <a:xfrm>
            <a:off x="5241506" y="4013306"/>
            <a:ext cx="2581892" cy="4274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flipV="1">
            <a:off x="7823398" y="3736075"/>
            <a:ext cx="0" cy="36965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7"/>
          <p:cNvSpPr txBox="1"/>
          <p:nvPr/>
        </p:nvSpPr>
        <p:spPr>
          <a:xfrm>
            <a:off x="6895074" y="3226898"/>
            <a:ext cx="2852063"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用于指定定时查询的唯一标识</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6849559" y="3168978"/>
            <a:ext cx="2943094"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9" name="矩形 18"/>
          <p:cNvSpPr/>
          <p:nvPr/>
        </p:nvSpPr>
        <p:spPr>
          <a:xfrm>
            <a:off x="1970741" y="4470211"/>
            <a:ext cx="2612297" cy="4274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0" name="直接箭头连接符 19"/>
          <p:cNvCxnSpPr/>
          <p:nvPr/>
        </p:nvCxnSpPr>
        <p:spPr>
          <a:xfrm flipV="1">
            <a:off x="4331011" y="4885269"/>
            <a:ext cx="504056" cy="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文本框 7"/>
          <p:cNvSpPr txBox="1"/>
          <p:nvPr/>
        </p:nvSpPr>
        <p:spPr>
          <a:xfrm>
            <a:off x="4918941" y="4640494"/>
            <a:ext cx="2852063"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用于指定定时查询的执行周期</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9" name="矩形 28"/>
          <p:cNvSpPr/>
          <p:nvPr/>
        </p:nvSpPr>
        <p:spPr>
          <a:xfrm>
            <a:off x="4873426" y="4582574"/>
            <a:ext cx="2943094"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0" name="矩形 29"/>
          <p:cNvSpPr/>
          <p:nvPr/>
        </p:nvSpPr>
        <p:spPr>
          <a:xfrm>
            <a:off x="1967145" y="4939325"/>
            <a:ext cx="1463766" cy="4274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a:off x="3430911" y="5268903"/>
            <a:ext cx="0" cy="39016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7"/>
          <p:cNvSpPr txBox="1"/>
          <p:nvPr/>
        </p:nvSpPr>
        <p:spPr>
          <a:xfrm>
            <a:off x="1525379" y="5759449"/>
            <a:ext cx="2740174"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用于指定执行的</a:t>
            </a:r>
            <a:r>
              <a:rPr lang="en-US" altLang="zh-CN" sz="1600" dirty="0">
                <a:solidFill>
                  <a:srgbClr val="FF0000"/>
                </a:solidFill>
                <a:latin typeface="微软雅黑" panose="020B0503020204020204" pitchFamily="34" charset="-122"/>
                <a:ea typeface="微软雅黑" panose="020B0503020204020204" pitchFamily="34" charset="-122"/>
              </a:rPr>
              <a:t>HiveQL</a:t>
            </a:r>
            <a:r>
              <a:rPr lang="zh-CN" altLang="en-US" sz="1600" dirty="0">
                <a:solidFill>
                  <a:srgbClr val="FF0000"/>
                </a:solidFill>
                <a:latin typeface="微软雅黑" panose="020B0503020204020204" pitchFamily="34" charset="-122"/>
                <a:ea typeface="微软雅黑" panose="020B0503020204020204" pitchFamily="34" charset="-122"/>
              </a:rPr>
              <a:t>语句</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1423920" y="5701529"/>
            <a:ext cx="2943094"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4" name="矩形 33"/>
          <p:cNvSpPr/>
          <p:nvPr/>
        </p:nvSpPr>
        <p:spPr>
          <a:xfrm>
            <a:off x="3455175" y="4942834"/>
            <a:ext cx="767822" cy="4274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5" name="直接箭头连接符 34"/>
          <p:cNvCxnSpPr/>
          <p:nvPr/>
        </p:nvCxnSpPr>
        <p:spPr>
          <a:xfrm flipV="1">
            <a:off x="4013525" y="5362370"/>
            <a:ext cx="504056" cy="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文本框 7"/>
          <p:cNvSpPr txBox="1"/>
          <p:nvPr/>
        </p:nvSpPr>
        <p:spPr>
          <a:xfrm>
            <a:off x="4583038" y="5234991"/>
            <a:ext cx="2534989"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用于指定单条</a:t>
            </a:r>
            <a:r>
              <a:rPr lang="en-US" altLang="zh-CN" sz="1600" dirty="0">
                <a:solidFill>
                  <a:srgbClr val="FF0000"/>
                </a:solidFill>
                <a:latin typeface="微软雅黑" panose="020B0503020204020204" pitchFamily="34" charset="-122"/>
                <a:ea typeface="微软雅黑" panose="020B0503020204020204" pitchFamily="34" charset="-122"/>
              </a:rPr>
              <a:t>HiveQL</a:t>
            </a:r>
            <a:r>
              <a:rPr lang="zh-CN" altLang="en-US" sz="1600" dirty="0">
                <a:solidFill>
                  <a:srgbClr val="FF0000"/>
                </a:solidFill>
                <a:latin typeface="微软雅黑" panose="020B0503020204020204" pitchFamily="34" charset="-122"/>
                <a:ea typeface="微软雅黑" panose="020B0503020204020204" pitchFamily="34" charset="-122"/>
              </a:rPr>
              <a:t>语句</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7" name="矩形 36"/>
          <p:cNvSpPr/>
          <p:nvPr/>
        </p:nvSpPr>
        <p:spPr>
          <a:xfrm>
            <a:off x="4529953" y="5177071"/>
            <a:ext cx="2612295"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21476" y="1718808"/>
            <a:ext cx="10502322"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scheduleSpecification</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参数用于</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指定定时查询的执行周期</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，支持</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CRON</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表达式</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EVERY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语法</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两种方式，具体介绍如下。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1</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）使用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CRON</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表达式</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周期性刷新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6" name="矩形 25"/>
          <p:cNvSpPr/>
          <p:nvPr/>
        </p:nvSpPr>
        <p:spPr>
          <a:xfrm>
            <a:off x="1270670" y="3645818"/>
            <a:ext cx="9289033" cy="15121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682711" y="3978998"/>
            <a:ext cx="8372935"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quartz_schedule_expression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2494806" y="4052597"/>
            <a:ext cx="3096337" cy="38530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flipV="1">
            <a:off x="5591143" y="3794168"/>
            <a:ext cx="0" cy="36965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7"/>
          <p:cNvSpPr txBox="1"/>
          <p:nvPr/>
        </p:nvSpPr>
        <p:spPr>
          <a:xfrm>
            <a:off x="3713480" y="3302645"/>
            <a:ext cx="4686924"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用于指定具体的</a:t>
            </a:r>
            <a:r>
              <a:rPr lang="en-US" altLang="zh-CN" sz="1600" dirty="0">
                <a:solidFill>
                  <a:srgbClr val="FF0000"/>
                </a:solidFill>
                <a:latin typeface="微软雅黑" panose="020B0503020204020204" pitchFamily="34" charset="-122"/>
                <a:ea typeface="微软雅黑" panose="020B0503020204020204" pitchFamily="34" charset="-122"/>
              </a:rPr>
              <a:t>CRON</a:t>
            </a:r>
            <a:r>
              <a:rPr lang="zh-CN" altLang="en-US" sz="1600" dirty="0">
                <a:solidFill>
                  <a:srgbClr val="FF0000"/>
                </a:solidFill>
                <a:latin typeface="微软雅黑" panose="020B0503020204020204" pitchFamily="34" charset="-122"/>
                <a:ea typeface="微软雅黑" panose="020B0503020204020204" pitchFamily="34" charset="-122"/>
              </a:rPr>
              <a:t>表达式，必须用单引号括起</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3713480" y="3244725"/>
            <a:ext cx="4686924"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21476" y="1922058"/>
            <a:ext cx="10502322"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2</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）使用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EVERY</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周期性刷新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6" name="矩形 25"/>
          <p:cNvSpPr/>
          <p:nvPr/>
        </p:nvSpPr>
        <p:spPr>
          <a:xfrm>
            <a:off x="1270670" y="3488657"/>
            <a:ext cx="9289033" cy="15121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682711" y="3978998"/>
            <a:ext cx="8372935"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EVERY [num] SECOND | MINUTE | HOUR | DAY [AT time]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2494807" y="4052597"/>
            <a:ext cx="720080" cy="38530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flipV="1">
            <a:off x="3214887" y="3867767"/>
            <a:ext cx="0" cy="36965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7"/>
          <p:cNvSpPr txBox="1"/>
          <p:nvPr/>
        </p:nvSpPr>
        <p:spPr>
          <a:xfrm>
            <a:off x="1630710" y="3333097"/>
            <a:ext cx="2767104"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用于指定间隔时间，默认为</a:t>
            </a:r>
            <a:r>
              <a:rPr lang="en-US" altLang="zh-CN" sz="1600" dirty="0">
                <a:solidFill>
                  <a:srgbClr val="FF0000"/>
                </a:solidFill>
                <a:latin typeface="微软雅黑" panose="020B0503020204020204" pitchFamily="34" charset="-122"/>
                <a:ea typeface="微软雅黑" panose="020B0503020204020204" pitchFamily="34" charset="-122"/>
              </a:rPr>
              <a:t>1</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1630710" y="3294882"/>
            <a:ext cx="2679023"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矩形 10"/>
          <p:cNvSpPr/>
          <p:nvPr/>
        </p:nvSpPr>
        <p:spPr>
          <a:xfrm>
            <a:off x="3266887" y="4054871"/>
            <a:ext cx="3620405" cy="3830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2" name="直接箭头连接符 11"/>
          <p:cNvCxnSpPr/>
          <p:nvPr/>
        </p:nvCxnSpPr>
        <p:spPr>
          <a:xfrm>
            <a:off x="6887292" y="4293890"/>
            <a:ext cx="0" cy="47638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7"/>
          <p:cNvSpPr txBox="1"/>
          <p:nvPr/>
        </p:nvSpPr>
        <p:spPr>
          <a:xfrm>
            <a:off x="3637190" y="4818149"/>
            <a:ext cx="4288353"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用于指定时间单位，分别表示秒、分、时和天</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9" name="矩形 18"/>
          <p:cNvSpPr/>
          <p:nvPr/>
        </p:nvSpPr>
        <p:spPr>
          <a:xfrm>
            <a:off x="3637190" y="4779934"/>
            <a:ext cx="4186205"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0" name="矩形 19"/>
          <p:cNvSpPr/>
          <p:nvPr/>
        </p:nvSpPr>
        <p:spPr>
          <a:xfrm>
            <a:off x="6887292" y="4056280"/>
            <a:ext cx="412036" cy="40796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1" name="直接箭头连接符 20"/>
          <p:cNvCxnSpPr/>
          <p:nvPr/>
        </p:nvCxnSpPr>
        <p:spPr>
          <a:xfrm flipV="1">
            <a:off x="7299328" y="3794168"/>
            <a:ext cx="0" cy="36965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7"/>
          <p:cNvSpPr txBox="1"/>
          <p:nvPr/>
        </p:nvSpPr>
        <p:spPr>
          <a:xfrm>
            <a:off x="5306633" y="3292081"/>
            <a:ext cx="2646878"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用于周期内的固定触发时间</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4" name="矩形 23"/>
          <p:cNvSpPr/>
          <p:nvPr/>
        </p:nvSpPr>
        <p:spPr>
          <a:xfrm>
            <a:off x="5246520" y="3253866"/>
            <a:ext cx="2679023"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矩形 24"/>
          <p:cNvSpPr/>
          <p:nvPr/>
        </p:nvSpPr>
        <p:spPr>
          <a:xfrm>
            <a:off x="7320673" y="4058698"/>
            <a:ext cx="502721" cy="37920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8" name="直接箭头连接符 27"/>
          <p:cNvCxnSpPr/>
          <p:nvPr/>
        </p:nvCxnSpPr>
        <p:spPr>
          <a:xfrm>
            <a:off x="7521463" y="4434306"/>
            <a:ext cx="546060"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7"/>
          <p:cNvSpPr txBox="1"/>
          <p:nvPr/>
        </p:nvSpPr>
        <p:spPr>
          <a:xfrm>
            <a:off x="8098675" y="4234098"/>
            <a:ext cx="1826141"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用于指定具体时间</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0" name="矩形 29"/>
          <p:cNvSpPr/>
          <p:nvPr/>
        </p:nvSpPr>
        <p:spPr>
          <a:xfrm>
            <a:off x="8098675" y="4163827"/>
            <a:ext cx="1826141"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70350" y="1608841"/>
            <a:ext cx="10347460"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接下来，演示如何为</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default</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数据库中的物化视图</a:t>
            </a: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mv_daily_product_sales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设置周期性刷新，具体</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矩形: 圆角 22"/>
          <p:cNvSpPr/>
          <p:nvPr/>
        </p:nvSpPr>
        <p:spPr>
          <a:xfrm>
            <a:off x="1111102" y="3336232"/>
            <a:ext cx="10216594" cy="2829866"/>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3" y="3002178"/>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042751" y="3095940"/>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861842"/>
            <a:ext cx="9289033" cy="18722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3" y="4077866"/>
            <a:ext cx="7508834"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SCHEDULED QUERY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mv_rebuild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EVERY 3 HOUR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DEFINED AS ALTER MATERIALIZED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default.mv_daily_product_sales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REBUILD;</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周期性刷新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1701602"/>
            <a:ext cx="876613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5" y="1773379"/>
            <a:ext cx="7848441"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1783125"/>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5" y="1773379"/>
            <a:ext cx="7974571"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在虚拟机</a:t>
            </a:r>
            <a:r>
              <a:rPr lang="en-US" altLang="zh-CN" sz="1600" dirty="0">
                <a:solidFill>
                  <a:srgbClr val="595959"/>
                </a:solidFill>
                <a:latin typeface="微软雅黑" panose="020B0503020204020204" pitchFamily="34" charset="-122"/>
                <a:ea typeface="微软雅黑" panose="020B0503020204020204" pitchFamily="34" charset="-122"/>
              </a:rPr>
              <a:t>Node03</a:t>
            </a:r>
            <a:r>
              <a:rPr lang="zh-CN" altLang="en-US" sz="1600" dirty="0">
                <a:solidFill>
                  <a:srgbClr val="595959"/>
                </a:solidFill>
                <a:latin typeface="微软雅黑" panose="020B0503020204020204" pitchFamily="34" charset="-122"/>
                <a:ea typeface="微软雅黑" panose="020B0503020204020204" pitchFamily="34" charset="-122"/>
              </a:rPr>
              <a:t>中使用</a:t>
            </a:r>
            <a:r>
              <a:rPr lang="en-US" altLang="zh-CN" sz="1600" dirty="0">
                <a:solidFill>
                  <a:srgbClr val="595959"/>
                </a:solidFill>
                <a:latin typeface="微软雅黑" panose="020B0503020204020204" pitchFamily="34" charset="-122"/>
                <a:ea typeface="微软雅黑" panose="020B0503020204020204" pitchFamily="34" charset="-122"/>
              </a:rPr>
              <a:t>root</a:t>
            </a:r>
            <a:r>
              <a:rPr lang="zh-CN" altLang="en-US" sz="1600" dirty="0">
                <a:solidFill>
                  <a:srgbClr val="595959"/>
                </a:solidFill>
                <a:latin typeface="微软雅黑" panose="020B0503020204020204" pitchFamily="34" charset="-122"/>
                <a:ea typeface="微软雅黑" panose="020B0503020204020204" pitchFamily="34" charset="-122"/>
              </a:rPr>
              <a:t>用户登录</a:t>
            </a:r>
            <a:r>
              <a:rPr lang="en-US" altLang="zh-CN" sz="1600" dirty="0">
                <a:solidFill>
                  <a:srgbClr val="1369B2"/>
                </a:solidFill>
                <a:latin typeface="微软雅黑" panose="020B0503020204020204" pitchFamily="34" charset="-122"/>
                <a:ea typeface="微软雅黑" panose="020B0503020204020204" pitchFamily="34" charset="-122"/>
              </a:rPr>
              <a:t>MySQL</a:t>
            </a:r>
            <a:r>
              <a:rPr lang="zh-CN" altLang="en-US" sz="1600" dirty="0">
                <a:solidFill>
                  <a:srgbClr val="595959"/>
                </a:solidFill>
                <a:latin typeface="微软雅黑" panose="020B0503020204020204" pitchFamily="34" charset="-122"/>
                <a:ea typeface="微软雅黑" panose="020B0503020204020204" pitchFamily="34" charset="-122"/>
              </a:rPr>
              <a:t>，在</a:t>
            </a:r>
            <a:r>
              <a:rPr lang="en-US" altLang="zh-CN" sz="1600" dirty="0">
                <a:solidFill>
                  <a:srgbClr val="595959"/>
                </a:solidFill>
                <a:latin typeface="微软雅黑" panose="020B0503020204020204" pitchFamily="34" charset="-122"/>
                <a:ea typeface="微软雅黑" panose="020B0503020204020204" pitchFamily="34" charset="-122"/>
              </a:rPr>
              <a:t>MySQL</a:t>
            </a:r>
            <a:r>
              <a:rPr lang="zh-CN" altLang="en-US" sz="1600" dirty="0">
                <a:solidFill>
                  <a:srgbClr val="595959"/>
                </a:solidFill>
                <a:latin typeface="微软雅黑" panose="020B0503020204020204" pitchFamily="34" charset="-122"/>
                <a:ea typeface="微软雅黑" panose="020B0503020204020204" pitchFamily="34" charset="-122"/>
              </a:rPr>
              <a:t>命令行界面执行如下命令。</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5595121"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 FROM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remote.SCHEDULED_QUERIES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\G</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585765"/>
            <a:ext cx="914501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上述命令将输出结果以垂直格式显式，便于查看定时查询的详细信息，如图。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周期性刷新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a:stretch>
            <a:fillRect/>
          </a:stretch>
        </p:blipFill>
        <p:spPr>
          <a:xfrm>
            <a:off x="3430910" y="4082196"/>
            <a:ext cx="4824536" cy="2216811"/>
          </a:xfrm>
          <a:prstGeom prst="rect">
            <a:avLst/>
          </a:prstGeom>
        </p:spPr>
      </p:pic>
      <p:sp>
        <p:nvSpPr>
          <p:cNvPr id="1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7529" y="1189422"/>
            <a:ext cx="1015869" cy="1016236"/>
          </a:xfrm>
          <a:prstGeom prst="rect">
            <a:avLst/>
          </a:prstGeom>
        </p:spPr>
      </p:pic>
      <p:sp>
        <p:nvSpPr>
          <p:cNvPr id="4" name="矩形 3"/>
          <p:cNvSpPr/>
          <p:nvPr/>
        </p:nvSpPr>
        <p:spPr>
          <a:xfrm>
            <a:off x="2434853" y="1399258"/>
            <a:ext cx="2065069"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5" name="文本框 25"/>
          <p:cNvSpPr txBox="1"/>
          <p:nvPr/>
        </p:nvSpPr>
        <p:spPr>
          <a:xfrm>
            <a:off x="2566815" y="1535148"/>
            <a:ext cx="1872207"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删除定向查询</a:t>
            </a:r>
            <a:endParaRPr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p:cNvSpPr/>
          <p:nvPr/>
        </p:nvSpPr>
        <p:spPr>
          <a:xfrm>
            <a:off x="4632351" y="1399104"/>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7" name="矩形 6"/>
          <p:cNvSpPr/>
          <p:nvPr/>
        </p:nvSpPr>
        <p:spPr>
          <a:xfrm>
            <a:off x="4837176" y="1399103"/>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8" name="TextBox 7"/>
          <p:cNvSpPr txBox="1"/>
          <p:nvPr/>
        </p:nvSpPr>
        <p:spPr>
          <a:xfrm>
            <a:off x="1125900" y="2424211"/>
            <a:ext cx="10225889" cy="1884618"/>
          </a:xfrm>
          <a:prstGeom prst="rect">
            <a:avLst/>
          </a:prstGeom>
          <a:noFill/>
        </p:spPr>
        <p:txBody>
          <a:bodyPr wrap="square" rtlCol="0">
            <a:spAutoFit/>
          </a:bodyPr>
          <a:lstStyle/>
          <a:p>
            <a:pPr indent="0">
              <a:lnSpc>
                <a:spcPct val="150000"/>
              </a:lnSpc>
              <a:buNone/>
            </a:pPr>
            <a:r>
              <a:rPr lang="zh-CN" altLang="en-US" sz="2000" dirty="0">
                <a:solidFill>
                  <a:srgbClr val="595959"/>
                </a:solidFill>
                <a:latin typeface="微软雅黑" panose="020B0503020204020204" pitchFamily="34" charset="-122"/>
                <a:ea typeface="微软雅黑" panose="020B0503020204020204" pitchFamily="34" charset="-122"/>
                <a:sym typeface="+mn-ea"/>
              </a:rPr>
              <a:t>随着业务需求的变化，一些定时查询可能逐渐失去作用，或者被新的执行逻辑所替代。如果这些过期的定时查询仍然保留在系统中，不仅会造成</a:t>
            </a:r>
            <a:r>
              <a:rPr lang="zh-CN" altLang="en-US" sz="2000" dirty="0">
                <a:solidFill>
                  <a:srgbClr val="1369B2"/>
                </a:solidFill>
                <a:latin typeface="微软雅黑" panose="020B0503020204020204" pitchFamily="34" charset="-122"/>
                <a:ea typeface="微软雅黑" panose="020B0503020204020204" pitchFamily="34" charset="-122"/>
                <a:sym typeface="+mn-ea"/>
              </a:rPr>
              <a:t>元数据冗余</a:t>
            </a:r>
            <a:r>
              <a:rPr lang="zh-CN" altLang="en-US" sz="2000" dirty="0">
                <a:solidFill>
                  <a:srgbClr val="595959"/>
                </a:solidFill>
                <a:latin typeface="微软雅黑" panose="020B0503020204020204" pitchFamily="34" charset="-122"/>
                <a:ea typeface="微软雅黑" panose="020B0503020204020204" pitchFamily="34" charset="-122"/>
                <a:sym typeface="+mn-ea"/>
              </a:rPr>
              <a:t>，还可能在执行过程中引发</a:t>
            </a:r>
            <a:r>
              <a:rPr lang="zh-CN" altLang="en-US" sz="2000" dirty="0">
                <a:solidFill>
                  <a:srgbClr val="1369B2"/>
                </a:solidFill>
                <a:latin typeface="微软雅黑" panose="020B0503020204020204" pitchFamily="34" charset="-122"/>
                <a:ea typeface="微软雅黑" panose="020B0503020204020204" pitchFamily="34" charset="-122"/>
                <a:sym typeface="+mn-ea"/>
              </a:rPr>
              <a:t>混淆甚至错误</a:t>
            </a:r>
            <a:r>
              <a:rPr lang="zh-CN" altLang="en-US" sz="2000" dirty="0">
                <a:solidFill>
                  <a:srgbClr val="595959"/>
                </a:solidFill>
                <a:latin typeface="微软雅黑" panose="020B0503020204020204" pitchFamily="34" charset="-122"/>
                <a:ea typeface="微软雅黑" panose="020B0503020204020204" pitchFamily="34" charset="-122"/>
                <a:sym typeface="+mn-ea"/>
              </a:rPr>
              <a:t>。因此，适时地删除不再需要的定时查询，是数据仓库日常运维中不可或缺的一部分。在</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中删除定时查询的语法格式如下</a:t>
            </a:r>
            <a:r>
              <a:rPr lang="zh-CN" altLang="en-US" sz="2000" dirty="0">
                <a:solidFill>
                  <a:srgbClr val="595959"/>
                </a:solidFill>
                <a:latin typeface="微软雅黑" panose="020B0503020204020204" pitchFamily="34" charset="-122"/>
                <a:ea typeface="微软雅黑" panose="020B0503020204020204" pitchFamily="34" charset="-122"/>
              </a:rPr>
              <a:t>。</a:t>
            </a:r>
            <a:endParaRPr lang="en-US" altLang="zh-CN" sz="2000" dirty="0">
              <a:solidFill>
                <a:srgbClr val="595959"/>
              </a:solidFill>
              <a:latin typeface="微软雅黑" panose="020B0503020204020204" pitchFamily="34" charset="-122"/>
              <a:ea typeface="微软雅黑" panose="020B0503020204020204" pitchFamily="34" charset="-122"/>
            </a:endParaRPr>
          </a:p>
        </p:txBody>
      </p:sp>
      <p:sp>
        <p:nvSpPr>
          <p:cNvPr id="19" name="矩形 18"/>
          <p:cNvSpPr/>
          <p:nvPr/>
        </p:nvSpPr>
        <p:spPr>
          <a:xfrm>
            <a:off x="1198662" y="4677609"/>
            <a:ext cx="9793088" cy="12004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414692" y="5002020"/>
            <a:ext cx="856894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SCHEDULED QUERY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scheduled_query_name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2853730"/>
            <a:ext cx="10368568" cy="3168352"/>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5206" y="2565698"/>
            <a:ext cx="8766130" cy="503555"/>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66765" y="2637475"/>
            <a:ext cx="7848441" cy="36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00857" y="2647221"/>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66765" y="2637475"/>
            <a:ext cx="7974571" cy="338554"/>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例如，删除</a:t>
            </a:r>
            <a:r>
              <a:rPr lang="en-US" altLang="zh-CN" sz="1600" dirty="0">
                <a:solidFill>
                  <a:srgbClr val="595959"/>
                </a:solidFill>
                <a:latin typeface="微软雅黑" panose="020B0503020204020204" pitchFamily="34" charset="-122"/>
                <a:ea typeface="微软雅黑" panose="020B0503020204020204" pitchFamily="34" charset="-122"/>
              </a:rPr>
              <a:t>Hive</a:t>
            </a:r>
            <a:r>
              <a:rPr lang="zh-CN" altLang="en-US" sz="1600" dirty="0">
                <a:solidFill>
                  <a:srgbClr val="595959"/>
                </a:solidFill>
                <a:latin typeface="微软雅黑" panose="020B0503020204020204" pitchFamily="34" charset="-122"/>
                <a:ea typeface="微软雅黑" panose="020B0503020204020204" pitchFamily="34" charset="-122"/>
              </a:rPr>
              <a:t>中名为</a:t>
            </a:r>
            <a:r>
              <a:rPr lang="en-US" altLang="zh-CN" sz="1600" dirty="0" err="1">
                <a:solidFill>
                  <a:srgbClr val="1369B2"/>
                </a:solidFill>
                <a:latin typeface="微软雅黑" panose="020B0503020204020204" pitchFamily="34" charset="-122"/>
                <a:ea typeface="微软雅黑" panose="020B0503020204020204" pitchFamily="34" charset="-122"/>
              </a:rPr>
              <a:t>mv_rebuild</a:t>
            </a:r>
            <a:r>
              <a:rPr lang="zh-CN" altLang="en-US" sz="1600" dirty="0">
                <a:solidFill>
                  <a:srgbClr val="595959"/>
                </a:solidFill>
                <a:latin typeface="微软雅黑" panose="020B0503020204020204" pitchFamily="34" charset="-122"/>
                <a:ea typeface="微软雅黑" panose="020B0503020204020204" pitchFamily="34" charset="-122"/>
              </a:rPr>
              <a:t>的定时查询，具体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3799095"/>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4015119"/>
            <a:ext cx="4454168"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SCHEDULED QUERY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mv_rebuild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pic>
        <p:nvPicPr>
          <p:cNvPr id="17"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7529" y="1189422"/>
            <a:ext cx="1015869" cy="1016236"/>
          </a:xfrm>
          <a:prstGeom prst="rect">
            <a:avLst/>
          </a:prstGeom>
        </p:spPr>
      </p:pic>
      <p:sp>
        <p:nvSpPr>
          <p:cNvPr id="18" name="矩形 17"/>
          <p:cNvSpPr/>
          <p:nvPr/>
        </p:nvSpPr>
        <p:spPr>
          <a:xfrm>
            <a:off x="2434853" y="1399258"/>
            <a:ext cx="2065069"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9" name="文本框 25"/>
          <p:cNvSpPr txBox="1"/>
          <p:nvPr/>
        </p:nvSpPr>
        <p:spPr>
          <a:xfrm>
            <a:off x="2566815" y="1535148"/>
            <a:ext cx="1872207"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删除定向查询</a:t>
            </a:r>
            <a:endParaRPr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矩形 20"/>
          <p:cNvSpPr/>
          <p:nvPr/>
        </p:nvSpPr>
        <p:spPr>
          <a:xfrm>
            <a:off x="4632351" y="1399104"/>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2" name="矩形 21"/>
          <p:cNvSpPr/>
          <p:nvPr/>
        </p:nvSpPr>
        <p:spPr>
          <a:xfrm>
            <a:off x="4837176" y="1399103"/>
            <a:ext cx="83116" cy="6707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维护物化视图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86184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熟悉物化视图操作，能够使用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语句实现</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删除物化视图的操作</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02682" y="1629593"/>
            <a:ext cx="6316660" cy="4248473"/>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88704" y="1852187"/>
            <a:ext cx="5544616"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随着业务</a:t>
            </a:r>
            <a:r>
              <a:rPr lang="zh-CN" altLang="en-US" sz="2000" dirty="0">
                <a:solidFill>
                  <a:srgbClr val="1369B2"/>
                </a:solidFill>
                <a:latin typeface="微软雅黑" panose="020B0503020204020204" pitchFamily="34" charset="-122"/>
                <a:ea typeface="微软雅黑" panose="020B0503020204020204" pitchFamily="34" charset="-122"/>
              </a:rPr>
              <a:t>逻辑的变化</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数据模型</a:t>
            </a:r>
            <a:r>
              <a:rPr lang="zh-CN" altLang="en-US" sz="2000" dirty="0">
                <a:solidFill>
                  <a:srgbClr val="595959"/>
                </a:solidFill>
                <a:latin typeface="微软雅黑" panose="020B0503020204020204" pitchFamily="34" charset="-122"/>
                <a:ea typeface="微软雅黑" panose="020B0503020204020204" pitchFamily="34" charset="-122"/>
              </a:rPr>
              <a:t>的演进，部分物化视图可能逐渐失去价值，甚至成为系统负担。例如，业务需求调整后，原有的统计逻辑被新的查询方式取代；某些物化视图占用</a:t>
            </a:r>
            <a:r>
              <a:rPr lang="zh-CN" altLang="en-US" sz="2000" dirty="0">
                <a:solidFill>
                  <a:srgbClr val="1369B2"/>
                </a:solidFill>
                <a:latin typeface="微软雅黑" panose="020B0503020204020204" pitchFamily="34" charset="-122"/>
                <a:ea typeface="微软雅黑" panose="020B0503020204020204" pitchFamily="34" charset="-122"/>
              </a:rPr>
              <a:t>大量存储空间</a:t>
            </a:r>
            <a:r>
              <a:rPr lang="zh-CN" altLang="en-US" sz="2000" dirty="0">
                <a:solidFill>
                  <a:srgbClr val="595959"/>
                </a:solidFill>
                <a:latin typeface="微软雅黑" panose="020B0503020204020204" pitchFamily="34" charset="-122"/>
                <a:ea typeface="微软雅黑" panose="020B0503020204020204" pitchFamily="34" charset="-122"/>
              </a:rPr>
              <a:t>，却很少被使用，从而造成资源浪费。在这种情况下，继续保留无效的物化视图不仅会增加元数据管理的复杂度，还可能干扰查询重写的准确性。因此，应及时删除不再需要的</a:t>
            </a:r>
            <a:r>
              <a:rPr lang="zh-CN" altLang="en-US" sz="2000" dirty="0">
                <a:solidFill>
                  <a:srgbClr val="1369B2"/>
                </a:solidFill>
                <a:latin typeface="微软雅黑" panose="020B0503020204020204" pitchFamily="34" charset="-122"/>
                <a:ea typeface="微软雅黑" panose="020B0503020204020204" pitchFamily="34" charset="-122"/>
              </a:rPr>
              <a:t>物化视图</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7391350" y="1875052"/>
            <a:ext cx="4261009" cy="4032449"/>
          </a:xfrm>
          <a:prstGeom prst="rect">
            <a:avLst/>
          </a:prstGeom>
          <a:noFill/>
          <a:ln>
            <a:noFill/>
          </a:ln>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原创设计师QQ598969553          _4"/>
          <p:cNvSpPr/>
          <p:nvPr/>
        </p:nvSpPr>
        <p:spPr>
          <a:xfrm>
            <a:off x="921476" y="1197546"/>
            <a:ext cx="103474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删除物化视图</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矩形: 圆角 22"/>
          <p:cNvSpPr/>
          <p:nvPr/>
        </p:nvSpPr>
        <p:spPr>
          <a:xfrm>
            <a:off x="1111102" y="2526938"/>
            <a:ext cx="10216594" cy="2775064"/>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圆角 23"/>
          <p:cNvSpPr/>
          <p:nvPr/>
        </p:nvSpPr>
        <p:spPr>
          <a:xfrm>
            <a:off x="1970742" y="2260460"/>
            <a:ext cx="1748199"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5" name="文本框 28"/>
          <p:cNvSpPr txBox="1"/>
          <p:nvPr/>
        </p:nvSpPr>
        <p:spPr>
          <a:xfrm>
            <a:off x="2187007" y="2286646"/>
            <a:ext cx="1315911"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558701" y="3213770"/>
            <a:ext cx="9289033" cy="12241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7" name="矩形 26"/>
          <p:cNvSpPr/>
          <p:nvPr/>
        </p:nvSpPr>
        <p:spPr>
          <a:xfrm>
            <a:off x="1970742" y="3546950"/>
            <a:ext cx="8372935"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MATERIALIZED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materialized_view_name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970742" y="3610091"/>
            <a:ext cx="3116352" cy="39576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a:off x="5087094" y="3828238"/>
            <a:ext cx="0" cy="60966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7"/>
          <p:cNvSpPr txBox="1"/>
          <p:nvPr/>
        </p:nvSpPr>
        <p:spPr>
          <a:xfrm>
            <a:off x="3404969" y="4533181"/>
            <a:ext cx="1826141"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用于删除物化视图</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5" name="矩形 14"/>
          <p:cNvSpPr/>
          <p:nvPr/>
        </p:nvSpPr>
        <p:spPr>
          <a:xfrm>
            <a:off x="3358902" y="4473493"/>
            <a:ext cx="1872207"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82638" y="1989634"/>
            <a:ext cx="10368568" cy="4392488"/>
          </a:xfrm>
          <a:prstGeom prst="roundRect">
            <a:avLst/>
          </a:prstGeom>
          <a:solidFill>
            <a:srgbClr val="E8F2FC"/>
          </a:solidFill>
          <a:ln w="63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56895" y="1711707"/>
            <a:ext cx="8766130" cy="770872"/>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latin typeface="微软雅黑" panose="020B0503020204020204" pitchFamily="34" charset="-122"/>
              <a:ea typeface="微软雅黑" panose="020B0503020204020204" pitchFamily="34" charset="-122"/>
            </a:endParaRPr>
          </a:p>
        </p:txBody>
      </p:sp>
      <p:sp>
        <p:nvSpPr>
          <p:cNvPr id="3" name="矩形 2"/>
          <p:cNvSpPr/>
          <p:nvPr/>
        </p:nvSpPr>
        <p:spPr>
          <a:xfrm>
            <a:off x="2585077" y="1773705"/>
            <a:ext cx="7848441" cy="6475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887458" y="1891575"/>
            <a:ext cx="66590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案例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48454" y="1804755"/>
            <a:ext cx="7974571" cy="584775"/>
          </a:xfrm>
          <a:prstGeom prst="rect">
            <a:avLst/>
          </a:prstGeom>
        </p:spPr>
        <p:txBody>
          <a:bodyPr wrap="square">
            <a:spAutoFit/>
          </a:bodyPr>
          <a:lstStyle/>
          <a:p>
            <a:r>
              <a:rPr lang="zh-CN" altLang="en-US" sz="1600" dirty="0">
                <a:solidFill>
                  <a:srgbClr val="595959"/>
                </a:solidFill>
                <a:latin typeface="微软雅黑" panose="020B0503020204020204" pitchFamily="34" charset="-122"/>
                <a:ea typeface="微软雅黑" panose="020B0503020204020204" pitchFamily="34" charset="-122"/>
              </a:rPr>
              <a:t>接下来，演示如何删除</a:t>
            </a:r>
            <a:r>
              <a:rPr lang="en-US" altLang="zh-CN" sz="1600" dirty="0">
                <a:solidFill>
                  <a:srgbClr val="595959"/>
                </a:solidFill>
                <a:latin typeface="微软雅黑" panose="020B0503020204020204" pitchFamily="34" charset="-122"/>
                <a:ea typeface="微软雅黑" panose="020B0503020204020204" pitchFamily="34" charset="-122"/>
              </a:rPr>
              <a:t>default</a:t>
            </a:r>
            <a:r>
              <a:rPr lang="zh-CN" altLang="en-US" sz="1600" dirty="0">
                <a:solidFill>
                  <a:srgbClr val="595959"/>
                </a:solidFill>
                <a:latin typeface="微软雅黑" panose="020B0503020204020204" pitchFamily="34" charset="-122"/>
                <a:ea typeface="微软雅黑" panose="020B0503020204020204" pitchFamily="34" charset="-122"/>
              </a:rPr>
              <a:t>数据库中的物化视图</a:t>
            </a:r>
            <a:r>
              <a:rPr lang="en-US" altLang="zh-CN" sz="1600" dirty="0" err="1">
                <a:solidFill>
                  <a:srgbClr val="1369B2"/>
                </a:solidFill>
                <a:latin typeface="微软雅黑" panose="020B0503020204020204" pitchFamily="34" charset="-122"/>
                <a:ea typeface="微软雅黑" panose="020B0503020204020204" pitchFamily="34" charset="-122"/>
              </a:rPr>
              <a:t>mv_daily_product_sales</a:t>
            </a:r>
            <a:r>
              <a:rPr lang="zh-CN" altLang="en-US" sz="1600" dirty="0">
                <a:solidFill>
                  <a:srgbClr val="595959"/>
                </a:solidFill>
                <a:latin typeface="微软雅黑" panose="020B0503020204020204" pitchFamily="34" charset="-122"/>
                <a:ea typeface="微软雅黑" panose="020B0503020204020204" pitchFamily="34" charset="-122"/>
              </a:rPr>
              <a:t>，具体</a:t>
            </a:r>
            <a:r>
              <a:rPr lang="en-US" altLang="zh-CN" sz="1600" dirty="0">
                <a:solidFill>
                  <a:srgbClr val="595959"/>
                </a:solidFill>
                <a:latin typeface="微软雅黑" panose="020B0503020204020204" pitchFamily="34" charset="-122"/>
                <a:ea typeface="微软雅黑" panose="020B0503020204020204" pitchFamily="34" charset="-122"/>
              </a:rPr>
              <a:t>HiveQL</a:t>
            </a:r>
            <a:r>
              <a:rPr lang="zh-CN" altLang="en-US" sz="1600" dirty="0">
                <a:solidFill>
                  <a:srgbClr val="595959"/>
                </a:solidFill>
                <a:latin typeface="微软雅黑" panose="020B0503020204020204" pitchFamily="34" charset="-122"/>
                <a:ea typeface="微软雅黑" panose="020B0503020204020204" pitchFamily="34" charset="-122"/>
              </a:rPr>
              <a:t>语句如下。</a:t>
            </a:r>
            <a:endParaRPr lang="zh-CN" altLang="en-US" sz="16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1775206" y="2565698"/>
            <a:ext cx="7992888" cy="926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2135247" y="2781722"/>
            <a:ext cx="6741589" cy="45890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MATERIALIZED VIEW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default.mv_daily_product_sales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原创设计师QQ598969553          _4"/>
          <p:cNvSpPr/>
          <p:nvPr/>
        </p:nvSpPr>
        <p:spPr>
          <a:xfrm>
            <a:off x="1702718" y="3573810"/>
            <a:ext cx="914501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上述命令执行完成查询</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default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数据库中已创建的所有物化视图，如图。</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周期性刷新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3581217" y="4078710"/>
            <a:ext cx="4910512" cy="2231404"/>
          </a:xfrm>
          <a:prstGeom prst="rect">
            <a:avLst/>
          </a:prstGeom>
        </p:spPr>
      </p:pic>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3.7.4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删除物化视图</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67159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None/>
            </a:pP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AI</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助学</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1162768" y="1865559"/>
            <a:ext cx="9864878" cy="2716363"/>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3200">
              <a:cs typeface="+mn-ea"/>
              <a:sym typeface="+mn-lt"/>
            </a:endParaRPr>
          </a:p>
        </p:txBody>
      </p:sp>
      <p:sp>
        <p:nvSpPr>
          <p:cNvPr id="4" name="TextBox 38"/>
          <p:cNvSpPr txBox="1"/>
          <p:nvPr/>
        </p:nvSpPr>
        <p:spPr>
          <a:xfrm>
            <a:off x="1540700" y="2349674"/>
            <a:ext cx="9109012" cy="1792286"/>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学完本单元后，读者已经初步掌握了</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中数据库、表、分区等对象的定义与管理方法。然而，在实际设计</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表结构时，仍可能难以判断各类数据对象的使用是否合理。此时，可以</a:t>
            </a:r>
            <a:r>
              <a:rPr lang="zh-CN" altLang="en-US" sz="2000" dirty="0">
                <a:solidFill>
                  <a:srgbClr val="1369B2"/>
                </a:solidFill>
                <a:latin typeface="微软雅黑" panose="020B0503020204020204" pitchFamily="34" charset="-122"/>
                <a:ea typeface="微软雅黑" panose="020B0503020204020204" pitchFamily="34" charset="-122"/>
                <a:sym typeface="+mn-lt"/>
              </a:rPr>
              <a:t>借助</a:t>
            </a:r>
            <a:r>
              <a:rPr lang="en-US" altLang="zh-CN" sz="2000" dirty="0">
                <a:solidFill>
                  <a:srgbClr val="1369B2"/>
                </a:solidFill>
                <a:latin typeface="微软雅黑" panose="020B0503020204020204" pitchFamily="34" charset="-122"/>
                <a:ea typeface="微软雅黑" panose="020B0503020204020204" pitchFamily="34" charset="-122"/>
                <a:sym typeface="+mn-lt"/>
              </a:rPr>
              <a:t>AI</a:t>
            </a:r>
            <a:r>
              <a:rPr lang="zh-CN" altLang="en-US" sz="2000" dirty="0">
                <a:solidFill>
                  <a:srgbClr val="1369B2"/>
                </a:solidFill>
                <a:latin typeface="微软雅黑" panose="020B0503020204020204" pitchFamily="34" charset="-122"/>
                <a:ea typeface="微软雅黑" panose="020B0503020204020204" pitchFamily="34" charset="-122"/>
                <a:sym typeface="+mn-lt"/>
              </a:rPr>
              <a:t>对业务需求和初步设计方案进行分析</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，帮助发现可能存在的问题，并提出改进建议。</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6" name="椭圆 5"/>
          <p:cNvSpPr/>
          <p:nvPr/>
        </p:nvSpPr>
        <p:spPr>
          <a:xfrm>
            <a:off x="4943078"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en-US" altLang="zh-CN" dirty="0">
                <a:latin typeface="微软雅黑" panose="020B0503020204020204" pitchFamily="34" charset="-122"/>
                <a:ea typeface="微软雅黑" panose="020B0503020204020204" pitchFamily="34" charset="-122"/>
                <a:sym typeface="+mn-ea"/>
              </a:rPr>
              <a:t>AI</a:t>
            </a:r>
            <a:endParaRPr lang="zh-CN" altLang="en-US" dirty="0">
              <a:latin typeface="微软雅黑" panose="020B0503020204020204" pitchFamily="34" charset="-122"/>
              <a:ea typeface="微软雅黑" panose="020B0503020204020204" pitchFamily="34" charset="-122"/>
              <a:sym typeface="+mn-ea"/>
            </a:endParaRPr>
          </a:p>
        </p:txBody>
      </p:sp>
      <p:sp>
        <p:nvSpPr>
          <p:cNvPr id="7" name="椭圆 6"/>
          <p:cNvSpPr/>
          <p:nvPr/>
        </p:nvSpPr>
        <p:spPr>
          <a:xfrm>
            <a:off x="5661898"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助</a:t>
            </a:r>
            <a:endParaRPr lang="zh-CN" altLang="en-US" sz="2800" dirty="0">
              <a:latin typeface="微软雅黑" panose="020B0503020204020204" pitchFamily="34" charset="-122"/>
              <a:ea typeface="微软雅黑" panose="020B0503020204020204" pitchFamily="34" charset="-122"/>
              <a:sym typeface="+mn-ea"/>
            </a:endParaRPr>
          </a:p>
        </p:txBody>
      </p:sp>
      <p:sp>
        <p:nvSpPr>
          <p:cNvPr id="8" name="椭圆 7"/>
          <p:cNvSpPr/>
          <p:nvPr/>
        </p:nvSpPr>
        <p:spPr>
          <a:xfrm>
            <a:off x="6380718"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学</a:t>
            </a:r>
            <a:endParaRPr lang="zh-CN" altLang="en-US" sz="28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67159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None/>
            </a:pP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单元总结</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1162768" y="1865559"/>
            <a:ext cx="9864878" cy="3488511"/>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3200">
              <a:cs typeface="+mn-ea"/>
              <a:sym typeface="+mn-lt"/>
            </a:endParaRPr>
          </a:p>
        </p:txBody>
      </p:sp>
      <p:sp>
        <p:nvSpPr>
          <p:cNvPr id="4" name="TextBox 38"/>
          <p:cNvSpPr txBox="1"/>
          <p:nvPr/>
        </p:nvSpPr>
        <p:spPr>
          <a:xfrm>
            <a:off x="1540700" y="2349674"/>
            <a:ext cx="9109012" cy="2715615"/>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本单元主要讲解了</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的数据定义语言。首先，介绍了</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数据库和表</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的相关操作，包括</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创建</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查询</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删除</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等。然后，介绍了分区和分桶的相关操作，包括</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创建分区表</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创建分桶表</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添加分区</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等。最后，介绍了</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临时表</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视图</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物化视图</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的相关操作，包括创建临时表、创建视图、创建物化视图等。通过本单元的学习，读者能够熟练使用</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HiveQL</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语句完成数据库、表、视图等数据对象的设计与维护，为实际应用中数据仓库的构建与管理提供支持。</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 name="椭圆 4"/>
          <p:cNvSpPr/>
          <p:nvPr/>
        </p:nvSpPr>
        <p:spPr>
          <a:xfrm>
            <a:off x="438412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800" dirty="0">
                <a:latin typeface="微软雅黑" panose="020B0503020204020204" pitchFamily="34" charset="-122"/>
                <a:ea typeface="微软雅黑" panose="020B0503020204020204" pitchFamily="34" charset="-122"/>
              </a:rPr>
              <a:t>单</a:t>
            </a:r>
            <a:endParaRPr lang="zh-CN" altLang="en-US" sz="2800" dirty="0">
              <a:latin typeface="微软雅黑" panose="020B0503020204020204" pitchFamily="34" charset="-122"/>
              <a:ea typeface="微软雅黑" panose="020B0503020204020204" pitchFamily="34" charset="-122"/>
            </a:endParaRPr>
          </a:p>
        </p:txBody>
      </p:sp>
      <p:sp>
        <p:nvSpPr>
          <p:cNvPr id="6" name="椭圆 5"/>
          <p:cNvSpPr/>
          <p:nvPr/>
        </p:nvSpPr>
        <p:spPr>
          <a:xfrm>
            <a:off x="510294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元</a:t>
            </a:r>
            <a:endParaRPr lang="zh-CN" altLang="en-US" sz="2800" dirty="0">
              <a:latin typeface="微软雅黑" panose="020B0503020204020204" pitchFamily="34" charset="-122"/>
              <a:ea typeface="微软雅黑" panose="020B0503020204020204" pitchFamily="34" charset="-122"/>
              <a:sym typeface="+mn-ea"/>
            </a:endParaRPr>
          </a:p>
        </p:txBody>
      </p:sp>
      <p:sp>
        <p:nvSpPr>
          <p:cNvPr id="7" name="椭圆 6"/>
          <p:cNvSpPr/>
          <p:nvPr/>
        </p:nvSpPr>
        <p:spPr>
          <a:xfrm>
            <a:off x="582176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总</a:t>
            </a:r>
            <a:endParaRPr lang="zh-CN" altLang="en-US" sz="2800" dirty="0">
              <a:latin typeface="微软雅黑" panose="020B0503020204020204" pitchFamily="34" charset="-122"/>
              <a:ea typeface="微软雅黑" panose="020B0503020204020204" pitchFamily="34" charset="-122"/>
              <a:sym typeface="+mn-ea"/>
            </a:endParaRPr>
          </a:p>
        </p:txBody>
      </p:sp>
      <p:sp>
        <p:nvSpPr>
          <p:cNvPr id="8" name="椭圆 7"/>
          <p:cNvSpPr/>
          <p:nvPr/>
        </p:nvSpPr>
        <p:spPr>
          <a:xfrm>
            <a:off x="654058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a:latin typeface="微软雅黑" panose="020B0503020204020204" pitchFamily="34" charset="-122"/>
                <a:ea typeface="微软雅黑" panose="020B0503020204020204" pitchFamily="34" charset="-122"/>
                <a:sym typeface="+mn-ea"/>
              </a:rPr>
              <a:t>结</a:t>
            </a:r>
            <a:endParaRPr lang="zh-CN" altLang="en-US" sz="280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tags/tag1.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2.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3.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4.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5.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6.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7.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8.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9.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0.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1.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2.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3.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4.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5.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8.xml><?xml version="1.0" encoding="utf-8"?>
<p:tagLst xmlns:p="http://schemas.openxmlformats.org/presentationml/2006/main">
  <p:tag name="ISPRING_RESOURCE_PATHS_HASH_PRESENTER" val="3f15e6573a385e41c33bb97e7105a62faa5c484"/>
</p:tagLst>
</file>

<file path=ppt/theme/theme1.xml><?xml version="1.0" encoding="utf-8"?>
<a:theme xmlns:a="http://schemas.openxmlformats.org/drawingml/2006/main" name="webwppDef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ud0ofpxa">
      <a:majorFont>
        <a:latin typeface="字魂105号-简雅黑"/>
        <a:ea typeface="字魂105号-简雅黑"/>
        <a:cs typeface=""/>
      </a:majorFont>
      <a:minorFont>
        <a:latin typeface="字魂105号-简雅黑"/>
        <a:ea typeface="字魂105号-简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30406</Words>
  <Application>WPS 演示</Application>
  <PresentationFormat>自定义</PresentationFormat>
  <Paragraphs>1989</Paragraphs>
  <Slides>191</Slides>
  <Notes>185</Notes>
  <HiddenSlides>0</HiddenSlides>
  <MMClips>0</MMClips>
  <ScaleCrop>false</ScaleCrop>
  <HeadingPairs>
    <vt:vector size="8" baseType="variant">
      <vt:variant>
        <vt:lpstr>已用的字体</vt:lpstr>
      </vt:variant>
      <vt:variant>
        <vt:i4>24</vt:i4>
      </vt:variant>
      <vt:variant>
        <vt:lpstr>主题</vt:lpstr>
      </vt:variant>
      <vt:variant>
        <vt:i4>2</vt:i4>
      </vt:variant>
      <vt:variant>
        <vt:lpstr>嵌入 OLE 服务器</vt:lpstr>
      </vt:variant>
      <vt:variant>
        <vt:i4>5</vt:i4>
      </vt:variant>
      <vt:variant>
        <vt:lpstr>幻灯片标题</vt:lpstr>
      </vt:variant>
      <vt:variant>
        <vt:i4>191</vt:i4>
      </vt:variant>
    </vt:vector>
  </HeadingPairs>
  <TitlesOfParts>
    <vt:vector size="222" baseType="lpstr">
      <vt:lpstr>Arial</vt:lpstr>
      <vt:lpstr>宋体</vt:lpstr>
      <vt:lpstr>Wingdings</vt:lpstr>
      <vt:lpstr>微软雅黑</vt:lpstr>
      <vt:lpstr>思源黑体 CN Medium</vt:lpstr>
      <vt:lpstr>黑体</vt:lpstr>
      <vt:lpstr>字魂58号-创中黑</vt:lpstr>
      <vt:lpstr>Source Han Sans K Bold</vt:lpstr>
      <vt:lpstr>Calibri</vt:lpstr>
      <vt:lpstr>U.S. 101</vt:lpstr>
      <vt:lpstr>Segoe Print</vt:lpstr>
      <vt:lpstr>Roboto</vt:lpstr>
      <vt:lpstr>Times New Roman</vt:lpstr>
      <vt:lpstr>Open Sans Light</vt:lpstr>
      <vt:lpstr>Courier New</vt:lpstr>
      <vt:lpstr>字魂105号-简雅黑</vt:lpstr>
      <vt:lpstr>Arial Unicode MS</vt:lpstr>
      <vt:lpstr>Impact</vt:lpstr>
      <vt:lpstr>思源黑体 CN Regular</vt:lpstr>
      <vt:lpstr>Verdana</vt:lpstr>
      <vt:lpstr>Lato Light</vt:lpstr>
      <vt:lpstr>Gulim</vt:lpstr>
      <vt:lpstr>Malgun Gothic</vt:lpstr>
      <vt:lpstr>Yu Gothic UI Semibold</vt:lpstr>
      <vt:lpstr>webwppDefTheme</vt:lpstr>
      <vt:lpstr>Office 主题</vt:lpstr>
      <vt:lpstr>Package</vt:lpstr>
      <vt:lpstr>Package</vt:lpstr>
      <vt:lpstr>Package</vt:lpstr>
      <vt:lpstr>Package</vt:lpstr>
      <vt:lpstr>Package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蓝白商务述职报告工作总结ppt模板</dc:title>
  <dc:creator>常董</dc:creator>
  <cp:lastModifiedBy>李磊</cp:lastModifiedBy>
  <cp:revision>2116</cp:revision>
  <dcterms:created xsi:type="dcterms:W3CDTF">2020-11-11T09:29:00Z</dcterms:created>
  <dcterms:modified xsi:type="dcterms:W3CDTF">2026-08-31T05:34:44Z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689D822710C54413ACF3D408DA5195C4_12</vt:lpwstr>
  </property>
</Properties>
</file>